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Lst>
  <p:notesMasterIdLst>
    <p:notesMasterId r:id="rId44"/>
  </p:notesMasterIdLst>
  <p:sldIdLst>
    <p:sldId id="256" r:id="rId8"/>
    <p:sldId id="257" r:id="rId9"/>
    <p:sldId id="435" r:id="rId10"/>
    <p:sldId id="434" r:id="rId11"/>
    <p:sldId id="431" r:id="rId12"/>
    <p:sldId id="325" r:id="rId13"/>
    <p:sldId id="326" r:id="rId14"/>
    <p:sldId id="436" r:id="rId15"/>
    <p:sldId id="258" r:id="rId16"/>
    <p:sldId id="268" r:id="rId17"/>
    <p:sldId id="433" r:id="rId18"/>
    <p:sldId id="269" r:id="rId19"/>
    <p:sldId id="270" r:id="rId20"/>
    <p:sldId id="262" r:id="rId21"/>
    <p:sldId id="432" r:id="rId22"/>
    <p:sldId id="272" r:id="rId23"/>
    <p:sldId id="273" r:id="rId24"/>
    <p:sldId id="274" r:id="rId25"/>
    <p:sldId id="328" r:id="rId26"/>
    <p:sldId id="275" r:id="rId27"/>
    <p:sldId id="276" r:id="rId28"/>
    <p:sldId id="277" r:id="rId29"/>
    <p:sldId id="278" r:id="rId30"/>
    <p:sldId id="279" r:id="rId31"/>
    <p:sldId id="280" r:id="rId32"/>
    <p:sldId id="428" r:id="rId33"/>
    <p:sldId id="437" r:id="rId34"/>
    <p:sldId id="265" r:id="rId35"/>
    <p:sldId id="266" r:id="rId36"/>
    <p:sldId id="267" r:id="rId37"/>
    <p:sldId id="438" r:id="rId38"/>
    <p:sldId id="441" r:id="rId39"/>
    <p:sldId id="340" r:id="rId40"/>
    <p:sldId id="439" r:id="rId41"/>
    <p:sldId id="440" r:id="rId42"/>
    <p:sldId id="259" r:id="rId43"/>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788"/>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58" autoAdjust="0"/>
    <p:restoredTop sz="95859"/>
  </p:normalViewPr>
  <p:slideViewPr>
    <p:cSldViewPr snapToGrid="0" snapToObjects="1">
      <p:cViewPr varScale="1">
        <p:scale>
          <a:sx n="91" d="100"/>
          <a:sy n="91" d="100"/>
        </p:scale>
        <p:origin x="852" y="7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CD90B-7A49-7C43-9833-8E988D3A9BD1}" type="datetimeFigureOut">
              <a:rPr lang="en-AU" smtClean="0"/>
              <a:t>6/01/2021</a:t>
            </a:fld>
            <a:endParaRPr lang="en-AU"/>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AU"/>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4B90C-41C7-A447-9419-B1A0C5492161}" type="slidenum">
              <a:rPr lang="en-AU" smtClean="0"/>
              <a:t>‹#›</a:t>
            </a:fld>
            <a:endParaRPr lang="en-AU"/>
          </a:p>
        </p:txBody>
      </p:sp>
    </p:spTree>
    <p:extLst>
      <p:ext uri="{BB962C8B-B14F-4D97-AF65-F5344CB8AC3E}">
        <p14:creationId xmlns:p14="http://schemas.microsoft.com/office/powerpoint/2010/main" val="274758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Riika</a:t>
            </a:r>
            <a:r>
              <a:rPr lang="nb-NO" dirty="0"/>
              <a:t> nevnte det med når er en </a:t>
            </a:r>
            <a:r>
              <a:rPr lang="nb-NO" dirty="0" err="1"/>
              <a:t>mineralisering</a:t>
            </a:r>
            <a:r>
              <a:rPr lang="nb-NO" dirty="0"/>
              <a:t> en malm? Dette er det som skal oppfylles på den horisontale aksen</a:t>
            </a:r>
          </a:p>
        </p:txBody>
      </p:sp>
      <p:sp>
        <p:nvSpPr>
          <p:cNvPr id="4" name="Plassholder for lysbildenummer 3"/>
          <p:cNvSpPr>
            <a:spLocks noGrp="1"/>
          </p:cNvSpPr>
          <p:nvPr>
            <p:ph type="sldNum" sz="quarter" idx="5"/>
          </p:nvPr>
        </p:nvSpPr>
        <p:spPr/>
        <p:txBody>
          <a:bodyPr/>
          <a:lstStyle/>
          <a:p>
            <a:fld id="{3BB4B90C-41C7-A447-9419-B1A0C5492161}" type="slidenum">
              <a:rPr lang="en-AU" smtClean="0"/>
              <a:t>22</a:t>
            </a:fld>
            <a:endParaRPr lang="en-AU"/>
          </a:p>
        </p:txBody>
      </p:sp>
    </p:spTree>
    <p:extLst>
      <p:ext uri="{BB962C8B-B14F-4D97-AF65-F5344CB8AC3E}">
        <p14:creationId xmlns:p14="http://schemas.microsoft.com/office/powerpoint/2010/main" val="362438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kern="1200" dirty="0">
                <a:solidFill>
                  <a:schemeClr val="tx1"/>
                </a:solidFill>
                <a:effectLst/>
                <a:latin typeface="+mn-lt"/>
                <a:ea typeface="+mn-ea"/>
                <a:cs typeface="+mn-cs"/>
              </a:rPr>
              <a:t>If </a:t>
            </a:r>
            <a:r>
              <a:rPr lang="nb-NO" sz="1200" i="1" kern="1200" dirty="0" err="1">
                <a:solidFill>
                  <a:schemeClr val="tx1"/>
                </a:solidFill>
                <a:effectLst/>
                <a:latin typeface="+mn-lt"/>
                <a:ea typeface="+mn-ea"/>
                <a:cs typeface="+mn-cs"/>
              </a:rPr>
              <a:t>criteria</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such</a:t>
            </a:r>
            <a:r>
              <a:rPr lang="nb-NO" sz="1200" i="1" kern="1200" dirty="0">
                <a:solidFill>
                  <a:schemeClr val="tx1"/>
                </a:solidFill>
                <a:effectLst/>
                <a:latin typeface="+mn-lt"/>
                <a:ea typeface="+mn-ea"/>
                <a:cs typeface="+mn-cs"/>
              </a:rPr>
              <a:t> as </a:t>
            </a:r>
            <a:r>
              <a:rPr lang="nb-NO" sz="1200" i="1" kern="1200" dirty="0" err="1">
                <a:solidFill>
                  <a:schemeClr val="tx1"/>
                </a:solidFill>
                <a:effectLst/>
                <a:latin typeface="+mn-lt"/>
                <a:ea typeface="+mn-ea"/>
                <a:cs typeface="+mn-cs"/>
              </a:rPr>
              <a:t>deleterious</a:t>
            </a:r>
            <a:r>
              <a:rPr lang="nb-NO" sz="1200" i="1" kern="1200" dirty="0">
                <a:solidFill>
                  <a:schemeClr val="tx1"/>
                </a:solidFill>
                <a:effectLst/>
                <a:latin typeface="+mn-lt"/>
                <a:ea typeface="+mn-ea"/>
                <a:cs typeface="+mn-cs"/>
              </a:rPr>
              <a:t> minerals or </a:t>
            </a:r>
            <a:r>
              <a:rPr lang="nb-NO" sz="1200" i="1" kern="1200" dirty="0" err="1">
                <a:solidFill>
                  <a:schemeClr val="tx1"/>
                </a:solidFill>
                <a:effectLst/>
                <a:latin typeface="+mn-lt"/>
                <a:ea typeface="+mn-ea"/>
                <a:cs typeface="+mn-cs"/>
              </a:rPr>
              <a:t>physical</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properties</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are</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of</a:t>
            </a:r>
            <a:r>
              <a:rPr lang="nb-NO" sz="1200" i="1" kern="1200" dirty="0">
                <a:solidFill>
                  <a:schemeClr val="tx1"/>
                </a:solidFill>
                <a:effectLst/>
                <a:latin typeface="+mn-lt"/>
                <a:ea typeface="+mn-ea"/>
                <a:cs typeface="+mn-cs"/>
              </a:rPr>
              <a:t> more </a:t>
            </a:r>
            <a:r>
              <a:rPr lang="nb-NO" sz="1200" i="1" kern="1200" dirty="0" err="1">
                <a:solidFill>
                  <a:schemeClr val="tx1"/>
                </a:solidFill>
                <a:effectLst/>
                <a:latin typeface="+mn-lt"/>
                <a:ea typeface="+mn-ea"/>
                <a:cs typeface="+mn-cs"/>
              </a:rPr>
              <a:t>relevance</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than</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the</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composition</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of</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the</a:t>
            </a:r>
            <a:r>
              <a:rPr lang="nb-NO" sz="1200" i="1" kern="1200" dirty="0">
                <a:solidFill>
                  <a:schemeClr val="tx1"/>
                </a:solidFill>
                <a:effectLst/>
                <a:latin typeface="+mn-lt"/>
                <a:ea typeface="+mn-ea"/>
                <a:cs typeface="+mn-cs"/>
              </a:rPr>
              <a:t> bulk mineral </a:t>
            </a:r>
            <a:r>
              <a:rPr lang="nb-NO" sz="1200" i="1" kern="1200" dirty="0" err="1">
                <a:solidFill>
                  <a:schemeClr val="tx1"/>
                </a:solidFill>
                <a:effectLst/>
                <a:latin typeface="+mn-lt"/>
                <a:ea typeface="+mn-ea"/>
                <a:cs typeface="+mn-cs"/>
              </a:rPr>
              <a:t>itself</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then</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they</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should</a:t>
            </a:r>
            <a:r>
              <a:rPr lang="nb-NO" sz="1200" i="1" kern="1200" dirty="0">
                <a:solidFill>
                  <a:schemeClr val="tx1"/>
                </a:solidFill>
                <a:effectLst/>
                <a:latin typeface="+mn-lt"/>
                <a:ea typeface="+mn-ea"/>
                <a:cs typeface="+mn-cs"/>
              </a:rPr>
              <a:t> be </a:t>
            </a:r>
            <a:r>
              <a:rPr lang="nb-NO" sz="1200" i="1" kern="1200" dirty="0" err="1">
                <a:solidFill>
                  <a:schemeClr val="tx1"/>
                </a:solidFill>
                <a:effectLst/>
                <a:latin typeface="+mn-lt"/>
                <a:ea typeface="+mn-ea"/>
                <a:cs typeface="+mn-cs"/>
              </a:rPr>
              <a:t>reported</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accordingly</a:t>
            </a:r>
            <a:r>
              <a:rPr lang="nb-NO" sz="1200" i="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kern="1200" dirty="0" err="1">
                <a:solidFill>
                  <a:schemeClr val="tx1"/>
                </a:solidFill>
                <a:effectLst/>
                <a:latin typeface="+mn-lt"/>
                <a:ea typeface="+mn-ea"/>
                <a:cs typeface="+mn-cs"/>
              </a:rPr>
              <a:t>which</a:t>
            </a:r>
            <a:r>
              <a:rPr lang="nb-NO" sz="1200" i="1" kern="1200" dirty="0">
                <a:solidFill>
                  <a:schemeClr val="tx1"/>
                </a:solidFill>
                <a:effectLst/>
                <a:latin typeface="+mn-lt"/>
                <a:ea typeface="+mn-ea"/>
                <a:cs typeface="+mn-cs"/>
              </a:rPr>
              <a:t> is </a:t>
            </a:r>
            <a:r>
              <a:rPr lang="nb-NO" sz="1200" i="1" kern="1200" dirty="0" err="1">
                <a:solidFill>
                  <a:schemeClr val="tx1"/>
                </a:solidFill>
                <a:effectLst/>
                <a:latin typeface="+mn-lt"/>
                <a:ea typeface="+mn-ea"/>
                <a:cs typeface="+mn-cs"/>
              </a:rPr>
              <a:t>traditionally</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regarded</a:t>
            </a:r>
            <a:r>
              <a:rPr lang="nb-NO" sz="1200" i="1" kern="1200" dirty="0">
                <a:solidFill>
                  <a:schemeClr val="tx1"/>
                </a:solidFill>
                <a:effectLst/>
                <a:latin typeface="+mn-lt"/>
                <a:ea typeface="+mn-ea"/>
                <a:cs typeface="+mn-cs"/>
              </a:rPr>
              <a:t> as </a:t>
            </a:r>
            <a:r>
              <a:rPr lang="nb-NO" sz="1200" i="1" kern="1200" dirty="0" err="1">
                <a:solidFill>
                  <a:schemeClr val="tx1"/>
                </a:solidFill>
                <a:effectLst/>
                <a:latin typeface="+mn-lt"/>
                <a:ea typeface="+mn-ea"/>
                <a:cs typeface="+mn-cs"/>
              </a:rPr>
              <a:t>the</a:t>
            </a:r>
            <a:r>
              <a:rPr lang="nb-NO" sz="1200" i="1" kern="1200" dirty="0">
                <a:solidFill>
                  <a:schemeClr val="tx1"/>
                </a:solidFill>
                <a:effectLst/>
                <a:latin typeface="+mn-lt"/>
                <a:ea typeface="+mn-ea"/>
                <a:cs typeface="+mn-cs"/>
              </a:rPr>
              <a:t> Ore Reserve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6A6B3D55-E5E3-1447-9B7D-856BA736E079}" type="slidenum">
              <a:rPr lang="nb-NO" smtClean="0"/>
              <a:t>26</a:t>
            </a:fld>
            <a:endParaRPr lang="nb-NO"/>
          </a:p>
        </p:txBody>
      </p:sp>
    </p:spTree>
    <p:extLst>
      <p:ext uri="{BB962C8B-B14F-4D97-AF65-F5344CB8AC3E}">
        <p14:creationId xmlns:p14="http://schemas.microsoft.com/office/powerpoint/2010/main" val="321967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Alrosa</a:t>
            </a:r>
            <a:r>
              <a:rPr lang="nb-NO" dirty="0"/>
              <a:t> – russisk,</a:t>
            </a:r>
            <a:r>
              <a:rPr lang="nb-NO" baseline="0" dirty="0"/>
              <a:t> diamant</a:t>
            </a:r>
          </a:p>
          <a:p>
            <a:r>
              <a:rPr lang="nb-NO" baseline="0" dirty="0"/>
              <a:t>Anglo – jern, mangan, kull, </a:t>
            </a:r>
            <a:r>
              <a:rPr lang="nb-NO" baseline="0" dirty="0" err="1"/>
              <a:t>Cu</a:t>
            </a:r>
            <a:r>
              <a:rPr lang="nb-NO" baseline="0" dirty="0"/>
              <a:t>, Ni, niob, fosfater, Pt, diamant</a:t>
            </a:r>
          </a:p>
          <a:p>
            <a:r>
              <a:rPr lang="nb-NO" baseline="0" dirty="0" err="1"/>
              <a:t>Barrick</a:t>
            </a:r>
            <a:r>
              <a:rPr lang="nb-NO" baseline="0" dirty="0"/>
              <a:t> og </a:t>
            </a:r>
            <a:r>
              <a:rPr lang="nb-NO" baseline="0" dirty="0" err="1"/>
              <a:t>newmont</a:t>
            </a:r>
            <a:r>
              <a:rPr lang="nb-NO" baseline="0" dirty="0"/>
              <a:t> diskuterte </a:t>
            </a:r>
            <a:r>
              <a:rPr lang="nb-NO" baseline="0" dirty="0" err="1"/>
              <a:t>Merger</a:t>
            </a:r>
            <a:r>
              <a:rPr lang="nb-NO" baseline="0" dirty="0"/>
              <a:t> i vår men ble terminert</a:t>
            </a:r>
          </a:p>
          <a:p>
            <a:r>
              <a:rPr lang="nb-NO" baseline="0" dirty="0"/>
              <a:t>BHP Al, C, </a:t>
            </a:r>
            <a:r>
              <a:rPr lang="nb-NO" baseline="0" dirty="0" err="1"/>
              <a:t>Cu</a:t>
            </a:r>
            <a:r>
              <a:rPr lang="nb-NO" baseline="0" dirty="0"/>
              <a:t>, Fe-ore, </a:t>
            </a:r>
            <a:r>
              <a:rPr lang="nb-NO" baseline="0" dirty="0" err="1"/>
              <a:t>Mn</a:t>
            </a:r>
            <a:r>
              <a:rPr lang="nb-NO" baseline="0" dirty="0"/>
              <a:t>, Ni, Ag, U (petroleum) </a:t>
            </a:r>
            <a:r>
              <a:rPr lang="nb-NO" baseline="0"/>
              <a:t>verdens stør</a:t>
            </a:r>
            <a:endParaRPr lang="nb-NO" baseline="0" dirty="0"/>
          </a:p>
          <a:p>
            <a:r>
              <a:rPr lang="nb-NO" baseline="0" dirty="0" err="1"/>
              <a:t>Codelco</a:t>
            </a:r>
            <a:r>
              <a:rPr lang="nb-NO" baseline="0" dirty="0"/>
              <a:t> – </a:t>
            </a:r>
            <a:r>
              <a:rPr lang="nb-NO" baseline="0" dirty="0" err="1"/>
              <a:t>chile</a:t>
            </a:r>
            <a:r>
              <a:rPr lang="nb-NO" baseline="0" dirty="0"/>
              <a:t>. Viktigste </a:t>
            </a:r>
            <a:r>
              <a:rPr lang="nb-NO" baseline="0" dirty="0" err="1"/>
              <a:t>Cu</a:t>
            </a:r>
            <a:r>
              <a:rPr lang="nb-NO" baseline="0" dirty="0"/>
              <a:t>, 10% av all </a:t>
            </a:r>
            <a:r>
              <a:rPr lang="nb-NO" baseline="0" dirty="0" err="1"/>
              <a:t>Cu</a:t>
            </a:r>
            <a:r>
              <a:rPr lang="nb-NO" baseline="0" dirty="0"/>
              <a:t> globalt</a:t>
            </a:r>
          </a:p>
          <a:p>
            <a:r>
              <a:rPr lang="nb-NO" baseline="0" dirty="0"/>
              <a:t>Freeport McMoran – USA. </a:t>
            </a:r>
            <a:r>
              <a:rPr lang="nb-NO" baseline="0" dirty="0" err="1"/>
              <a:t>Cu</a:t>
            </a:r>
            <a:r>
              <a:rPr lang="nb-NO" baseline="0" dirty="0"/>
              <a:t>, Au, Co, Mo (petroleum)</a:t>
            </a:r>
          </a:p>
          <a:p>
            <a:r>
              <a:rPr lang="nb-NO" baseline="0" dirty="0"/>
              <a:t>Newmont – </a:t>
            </a:r>
            <a:r>
              <a:rPr lang="nb-NO" baseline="0" dirty="0" err="1"/>
              <a:t>Cu</a:t>
            </a:r>
            <a:endParaRPr lang="nb-NO" baseline="0" dirty="0"/>
          </a:p>
          <a:p>
            <a:r>
              <a:rPr lang="nb-NO" baseline="0" dirty="0"/>
              <a:t>Rio </a:t>
            </a:r>
            <a:r>
              <a:rPr lang="nb-NO" baseline="0" dirty="0" err="1"/>
              <a:t>Tinto</a:t>
            </a:r>
            <a:r>
              <a:rPr lang="nb-NO" baseline="0" dirty="0"/>
              <a:t> – Au, </a:t>
            </a:r>
            <a:r>
              <a:rPr lang="nb-NO" baseline="0" dirty="0" err="1"/>
              <a:t>Cu</a:t>
            </a:r>
            <a:r>
              <a:rPr lang="nb-NO" baseline="0" dirty="0"/>
              <a:t>, Diamant og mineraler, Fe-ore, ++</a:t>
            </a:r>
          </a:p>
          <a:p>
            <a:r>
              <a:rPr lang="nb-NO" baseline="0" dirty="0"/>
              <a:t>Vale – Fe-ore. Hydro kjøpte </a:t>
            </a:r>
            <a:r>
              <a:rPr lang="nb-NO" baseline="0" dirty="0" err="1"/>
              <a:t>vales</a:t>
            </a:r>
            <a:r>
              <a:rPr lang="nb-NO" baseline="0" dirty="0"/>
              <a:t> bauxitt og alumina produksjon for 30 milliarder NOK.</a:t>
            </a:r>
            <a:endParaRPr lang="nb-NO" dirty="0"/>
          </a:p>
        </p:txBody>
      </p:sp>
      <p:sp>
        <p:nvSpPr>
          <p:cNvPr id="4" name="Plassholder for lysbildenummer 3"/>
          <p:cNvSpPr>
            <a:spLocks noGrp="1"/>
          </p:cNvSpPr>
          <p:nvPr>
            <p:ph type="sldNum" sz="quarter" idx="10"/>
          </p:nvPr>
        </p:nvSpPr>
        <p:spPr/>
        <p:txBody>
          <a:bodyPr/>
          <a:lstStyle/>
          <a:p>
            <a:fld id="{D60D1DB3-1D79-4477-8A1C-207718EE11E9}" type="slidenum">
              <a:rPr lang="nn-NO" altLang="nb-NO" smtClean="0">
                <a:solidFill>
                  <a:prstClr val="black"/>
                </a:solidFill>
              </a:rPr>
              <a:pPr/>
              <a:t>33</a:t>
            </a:fld>
            <a:endParaRPr lang="nn-NO" altLang="nb-NO">
              <a:solidFill>
                <a:prstClr val="black"/>
              </a:solidFill>
            </a:endParaRPr>
          </a:p>
        </p:txBody>
      </p:sp>
    </p:spTree>
    <p:extLst>
      <p:ext uri="{BB962C8B-B14F-4D97-AF65-F5344CB8AC3E}">
        <p14:creationId xmlns:p14="http://schemas.microsoft.com/office/powerpoint/2010/main" val="141762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a:t>Klikk for å redigere tittelstil</a:t>
            </a:r>
            <a:endParaRPr lang="nb-NO" dirty="0"/>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5120" y="4838278"/>
            <a:ext cx="342081" cy="189077"/>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solidFill>
                  <a:schemeClr val="bg1"/>
                </a:solidFill>
                <a:latin typeface="Arial"/>
                <a:cs typeface="Arial"/>
              </a:rPr>
              <a:pPr algn="ctr"/>
              <a:t>‹#›</a:t>
            </a:fld>
            <a:endParaRPr lang="nb-NO"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49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440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15AB0DDD-5101-CF40-8356-9C539FE928C5}"/>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34AFF7B-7C34-7B47-812A-63DDBA93AB47}"/>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7B44B46-B0BE-A64D-8CD4-1109D4692A49}"/>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Plassholder for innhold 5">
            <a:extLst>
              <a:ext uri="{FF2B5EF4-FFF2-40B4-BE49-F238E27FC236}">
                <a16:creationId xmlns:a16="http://schemas.microsoft.com/office/drawing/2014/main" id="{1C4D38D1-6ECD-794C-8B46-83AEE26790A5}"/>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BD8E673F-9EC8-124B-9ACB-8BF4AAF39D9D}"/>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49043" y="205979"/>
            <a:ext cx="8552985"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249043" y="952901"/>
            <a:ext cx="8552985" cy="364172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783836"/>
            <a:ext cx="9144000" cy="359664"/>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17126" y="1001374"/>
            <a:ext cx="7772400" cy="646331"/>
          </a:xfrm>
        </p:spPr>
        <p:txBody>
          <a:bodyPr/>
          <a:lstStyle/>
          <a:p>
            <a:r>
              <a:rPr lang="nb-NO" b="0" dirty="0"/>
              <a:t>Overblikk over mineralnæringen</a:t>
            </a:r>
            <a:endParaRPr lang="nb-NO" dirty="0"/>
          </a:p>
        </p:txBody>
      </p:sp>
      <p:sp>
        <p:nvSpPr>
          <p:cNvPr id="3" name="Undertittel 2"/>
          <p:cNvSpPr>
            <a:spLocks noGrp="1"/>
          </p:cNvSpPr>
          <p:nvPr>
            <p:ph type="subTitle" idx="1"/>
          </p:nvPr>
        </p:nvSpPr>
        <p:spPr>
          <a:xfrm>
            <a:off x="495416" y="1651013"/>
            <a:ext cx="7772400" cy="1314450"/>
          </a:xfrm>
        </p:spPr>
        <p:txBody>
          <a:bodyPr>
            <a:normAutofit lnSpcReduction="10000"/>
          </a:bodyPr>
          <a:lstStyle/>
          <a:p>
            <a:r>
              <a:rPr lang="nb-NO" dirty="0"/>
              <a:t>Nasjonalt og globalt perspektiv</a:t>
            </a:r>
          </a:p>
          <a:p>
            <a:endParaRPr lang="nb-NO" dirty="0"/>
          </a:p>
          <a:p>
            <a:r>
              <a:rPr lang="nb-NO" dirty="0"/>
              <a:t>Kurt Aasly, 24. november, 2020</a:t>
            </a:r>
          </a:p>
          <a:p>
            <a:endParaRPr lang="nb-NO" dirty="0"/>
          </a:p>
        </p:txBody>
      </p:sp>
      <p:sp>
        <p:nvSpPr>
          <p:cNvPr id="7" name="TekstSylinder 6">
            <a:extLst>
              <a:ext uri="{FF2B5EF4-FFF2-40B4-BE49-F238E27FC236}">
                <a16:creationId xmlns:a16="http://schemas.microsoft.com/office/drawing/2014/main" id="{02E93105-4AEF-5144-BDE5-9DB9B1670EF5}"/>
              </a:ext>
            </a:extLst>
          </p:cNvPr>
          <p:cNvSpPr txBox="1"/>
          <p:nvPr/>
        </p:nvSpPr>
        <p:spPr>
          <a:xfrm rot="16200000">
            <a:off x="7128750" y="1687862"/>
            <a:ext cx="3267983" cy="369332"/>
          </a:xfrm>
          <a:prstGeom prst="rect">
            <a:avLst/>
          </a:prstGeom>
          <a:noFill/>
        </p:spPr>
        <p:txBody>
          <a:bodyPr wrap="square" rtlCol="0">
            <a:spAutoFit/>
          </a:bodyPr>
          <a:lstStyle/>
          <a:p>
            <a:r>
              <a:rPr lang="nb-NO" dirty="0">
                <a:solidFill>
                  <a:srgbClr val="0D4788"/>
                </a:solidFill>
              </a:rPr>
              <a:t>Kunnskap for en bedre verden</a:t>
            </a: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E8840D-BC5F-BD4F-BF38-2BB530E9EA0C}"/>
              </a:ext>
            </a:extLst>
          </p:cNvPr>
          <p:cNvSpPr>
            <a:spLocks noGrp="1"/>
          </p:cNvSpPr>
          <p:nvPr>
            <p:ph type="title"/>
          </p:nvPr>
        </p:nvSpPr>
        <p:spPr>
          <a:xfrm>
            <a:off x="301385" y="298339"/>
            <a:ext cx="8418747" cy="586957"/>
          </a:xfrm>
        </p:spPr>
        <p:txBody>
          <a:bodyPr/>
          <a:lstStyle/>
          <a:p>
            <a:r>
              <a:rPr lang="nb-NO" sz="3200"/>
              <a:t>Industrimineraler vs metalliske malmer</a:t>
            </a:r>
          </a:p>
        </p:txBody>
      </p:sp>
      <p:sp>
        <p:nvSpPr>
          <p:cNvPr id="3" name="Plassholder for innhold 2">
            <a:extLst>
              <a:ext uri="{FF2B5EF4-FFF2-40B4-BE49-F238E27FC236}">
                <a16:creationId xmlns:a16="http://schemas.microsoft.com/office/drawing/2014/main" id="{9D9B92B7-2686-5345-815A-13AA15E3AE89}"/>
              </a:ext>
            </a:extLst>
          </p:cNvPr>
          <p:cNvSpPr>
            <a:spLocks noGrp="1"/>
          </p:cNvSpPr>
          <p:nvPr>
            <p:ph idx="1"/>
          </p:nvPr>
        </p:nvSpPr>
        <p:spPr/>
        <p:txBody>
          <a:bodyPr>
            <a:normAutofit/>
          </a:bodyPr>
          <a:lstStyle/>
          <a:p>
            <a:r>
              <a:rPr lang="nb-NO"/>
              <a:t>Forskjellig prinsipp for verdisetting</a:t>
            </a:r>
          </a:p>
          <a:p>
            <a:r>
              <a:rPr lang="nb-NO"/>
              <a:t>Metalliske malmer (feks. basemetaller, aluminium, edelmetaller) omsettes på metallbørser som Londom Metal Exchange (LME)</a:t>
            </a:r>
          </a:p>
          <a:p>
            <a:r>
              <a:rPr lang="nb-NO"/>
              <a:t>Industrialmineraler selges vanligvis i hht kontrakter</a:t>
            </a:r>
          </a:p>
        </p:txBody>
      </p:sp>
    </p:spTree>
    <p:extLst>
      <p:ext uri="{BB962C8B-B14F-4D97-AF65-F5344CB8AC3E}">
        <p14:creationId xmlns:p14="http://schemas.microsoft.com/office/powerpoint/2010/main" val="76761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D28F69-5A03-EE45-B069-F4CE6923A4FA}"/>
              </a:ext>
            </a:extLst>
          </p:cNvPr>
          <p:cNvSpPr>
            <a:spLocks noGrp="1"/>
          </p:cNvSpPr>
          <p:nvPr>
            <p:ph type="title"/>
          </p:nvPr>
        </p:nvSpPr>
        <p:spPr/>
        <p:txBody>
          <a:bodyPr/>
          <a:lstStyle/>
          <a:p>
            <a:r>
              <a:rPr lang="nb-NO"/>
              <a:t>Verdien av metalliske malmer</a:t>
            </a:r>
          </a:p>
        </p:txBody>
      </p:sp>
      <p:sp>
        <p:nvSpPr>
          <p:cNvPr id="3" name="Plassholder for innhold 2">
            <a:extLst>
              <a:ext uri="{FF2B5EF4-FFF2-40B4-BE49-F238E27FC236}">
                <a16:creationId xmlns:a16="http://schemas.microsoft.com/office/drawing/2014/main" id="{4E1E27CB-10B7-CD45-9152-E05CD8553AAF}"/>
              </a:ext>
            </a:extLst>
          </p:cNvPr>
          <p:cNvSpPr>
            <a:spLocks noGrp="1"/>
          </p:cNvSpPr>
          <p:nvPr>
            <p:ph idx="1"/>
          </p:nvPr>
        </p:nvSpPr>
        <p:spPr/>
        <p:txBody>
          <a:bodyPr/>
          <a:lstStyle/>
          <a:p>
            <a:r>
              <a:rPr lang="nb-NO"/>
              <a:t>Basert på </a:t>
            </a:r>
          </a:p>
          <a:p>
            <a:pPr lvl="1"/>
            <a:r>
              <a:rPr lang="nb-NO"/>
              <a:t>Gehalt (% av verdifull(e) metal(er))</a:t>
            </a:r>
          </a:p>
          <a:p>
            <a:pPr lvl="1"/>
            <a:r>
              <a:rPr lang="nb-NO"/>
              <a:t>Feks. Cu + bonusmetall Au</a:t>
            </a:r>
          </a:p>
          <a:p>
            <a:pPr lvl="1"/>
            <a:r>
              <a:rPr lang="nb-NO"/>
              <a:t>Fratrukket innhold av “penalty elements”</a:t>
            </a:r>
          </a:p>
          <a:p>
            <a:endParaRPr lang="nb-NO"/>
          </a:p>
        </p:txBody>
      </p:sp>
    </p:spTree>
    <p:extLst>
      <p:ext uri="{BB962C8B-B14F-4D97-AF65-F5344CB8AC3E}">
        <p14:creationId xmlns:p14="http://schemas.microsoft.com/office/powerpoint/2010/main" val="87383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F30ADB-B768-FB4D-B7C2-81EBC2C6DBF3}"/>
              </a:ext>
            </a:extLst>
          </p:cNvPr>
          <p:cNvSpPr>
            <a:spLocks noGrp="1"/>
          </p:cNvSpPr>
          <p:nvPr>
            <p:ph type="title"/>
          </p:nvPr>
        </p:nvSpPr>
        <p:spPr/>
        <p:txBody>
          <a:bodyPr/>
          <a:lstStyle/>
          <a:p>
            <a:r>
              <a:rPr lang="nb-NO" dirty="0"/>
              <a:t>Verdisetting av industrimineraler</a:t>
            </a:r>
          </a:p>
        </p:txBody>
      </p:sp>
      <p:sp>
        <p:nvSpPr>
          <p:cNvPr id="3" name="Plassholder for innhold 2">
            <a:extLst>
              <a:ext uri="{FF2B5EF4-FFF2-40B4-BE49-F238E27FC236}">
                <a16:creationId xmlns:a16="http://schemas.microsoft.com/office/drawing/2014/main" id="{DB788A60-91DB-7246-AD21-F8EEDB122A08}"/>
              </a:ext>
            </a:extLst>
          </p:cNvPr>
          <p:cNvSpPr>
            <a:spLocks noGrp="1"/>
          </p:cNvSpPr>
          <p:nvPr>
            <p:ph idx="1"/>
          </p:nvPr>
        </p:nvSpPr>
        <p:spPr>
          <a:xfrm>
            <a:off x="301385" y="1010265"/>
            <a:ext cx="8418747" cy="3772749"/>
          </a:xfrm>
        </p:spPr>
        <p:txBody>
          <a:bodyPr/>
          <a:lstStyle/>
          <a:p>
            <a:r>
              <a:rPr lang="nb-NO" dirty="0"/>
              <a:t>Mer komplekst enn for metaller</a:t>
            </a:r>
          </a:p>
          <a:p>
            <a:r>
              <a:rPr lang="nb-NO" dirty="0"/>
              <a:t>Baseres på kvalitet framfor gehalt</a:t>
            </a:r>
          </a:p>
          <a:p>
            <a:r>
              <a:rPr lang="nb-NO" dirty="0"/>
              <a:t>Kvaliteten defineres av ulike parametere avhengig av mineral (produkt), </a:t>
            </a:r>
            <a:r>
              <a:rPr lang="nb-NO" dirty="0" err="1"/>
              <a:t>feks</a:t>
            </a:r>
            <a:r>
              <a:rPr lang="nb-NO" dirty="0"/>
              <a:t>.</a:t>
            </a:r>
          </a:p>
          <a:p>
            <a:pPr lvl="1"/>
            <a:r>
              <a:rPr lang="nb-NO" dirty="0"/>
              <a:t>Kjemiske parametere:</a:t>
            </a:r>
          </a:p>
          <a:p>
            <a:pPr lvl="2"/>
            <a:r>
              <a:rPr lang="nb-NO" dirty="0"/>
              <a:t>Kritisk innhold av urenheter har en øvre grense</a:t>
            </a:r>
          </a:p>
          <a:p>
            <a:pPr lvl="2"/>
            <a:r>
              <a:rPr lang="nb-NO" dirty="0"/>
              <a:t>Innhold av en eller flere elementer innenfor et bestemt intervall</a:t>
            </a:r>
          </a:p>
          <a:p>
            <a:pPr lvl="1"/>
            <a:r>
              <a:rPr lang="nb-NO" dirty="0"/>
              <a:t>Ikke-kjemiske parametere:</a:t>
            </a:r>
          </a:p>
          <a:p>
            <a:pPr lvl="2"/>
            <a:r>
              <a:rPr lang="nb-NO" dirty="0"/>
              <a:t>Hvithet</a:t>
            </a:r>
          </a:p>
          <a:p>
            <a:pPr lvl="2"/>
            <a:r>
              <a:rPr lang="nb-NO" dirty="0"/>
              <a:t>Mekanisk eller termisk styrke</a:t>
            </a:r>
          </a:p>
        </p:txBody>
      </p:sp>
    </p:spTree>
    <p:extLst>
      <p:ext uri="{BB962C8B-B14F-4D97-AF65-F5344CB8AC3E}">
        <p14:creationId xmlns:p14="http://schemas.microsoft.com/office/powerpoint/2010/main" val="395884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A6AF669-6FCF-4743-B7E1-6AAE2EF67AE6}"/>
              </a:ext>
            </a:extLst>
          </p:cNvPr>
          <p:cNvPicPr>
            <a:picLocks noChangeAspect="1"/>
          </p:cNvPicPr>
          <p:nvPr/>
        </p:nvPicPr>
        <p:blipFill>
          <a:blip r:embed="rId2"/>
          <a:stretch>
            <a:fillRect/>
          </a:stretch>
        </p:blipFill>
        <p:spPr>
          <a:xfrm>
            <a:off x="1396547" y="529144"/>
            <a:ext cx="6004864" cy="3934221"/>
          </a:xfrm>
          <a:prstGeom prst="rect">
            <a:avLst/>
          </a:prstGeom>
        </p:spPr>
      </p:pic>
    </p:spTree>
    <p:extLst>
      <p:ext uri="{BB962C8B-B14F-4D97-AF65-F5344CB8AC3E}">
        <p14:creationId xmlns:p14="http://schemas.microsoft.com/office/powerpoint/2010/main" val="254457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CF6F88-3AA2-4644-ADD2-94EA44E786E8}"/>
              </a:ext>
            </a:extLst>
          </p:cNvPr>
          <p:cNvSpPr>
            <a:spLocks noGrp="1"/>
          </p:cNvSpPr>
          <p:nvPr>
            <p:ph type="title"/>
          </p:nvPr>
        </p:nvSpPr>
        <p:spPr/>
        <p:txBody>
          <a:bodyPr/>
          <a:lstStyle/>
          <a:p>
            <a:r>
              <a:rPr lang="nb-NO"/>
              <a:t>Byggeråstoffer</a:t>
            </a:r>
          </a:p>
        </p:txBody>
      </p:sp>
      <p:sp>
        <p:nvSpPr>
          <p:cNvPr id="3" name="Plassholder for innhold 2">
            <a:extLst>
              <a:ext uri="{FF2B5EF4-FFF2-40B4-BE49-F238E27FC236}">
                <a16:creationId xmlns:a16="http://schemas.microsoft.com/office/drawing/2014/main" id="{1599727E-C598-C446-A7EB-82C8D427515F}"/>
              </a:ext>
            </a:extLst>
          </p:cNvPr>
          <p:cNvSpPr>
            <a:spLocks noGrp="1"/>
          </p:cNvSpPr>
          <p:nvPr>
            <p:ph idx="1"/>
          </p:nvPr>
        </p:nvSpPr>
        <p:spPr/>
        <p:txBody>
          <a:bodyPr/>
          <a:lstStyle/>
          <a:p>
            <a:r>
              <a:rPr lang="nb-NO" dirty="0"/>
              <a:t>Pukk, sand og grus til bruk i bygge- og anleggsformål (</a:t>
            </a:r>
            <a:r>
              <a:rPr lang="nb-NO" dirty="0" err="1"/>
              <a:t>feks</a:t>
            </a:r>
            <a:r>
              <a:rPr lang="nb-NO" dirty="0"/>
              <a:t>. vei, asfalt og betong). Tas ut fra fjell ved boring og sprenging (pukk) eller fra naturlige </a:t>
            </a:r>
            <a:r>
              <a:rPr lang="nb-NO" dirty="0" err="1"/>
              <a:t>løsmasser</a:t>
            </a:r>
            <a:r>
              <a:rPr lang="nb-NO" dirty="0"/>
              <a:t>.</a:t>
            </a:r>
          </a:p>
          <a:p>
            <a:pPr lvl="1"/>
            <a:r>
              <a:rPr lang="nb-NO" dirty="0"/>
              <a:t>Knuses og siktes til ulike produkter</a:t>
            </a:r>
          </a:p>
          <a:p>
            <a:pPr lvl="1"/>
            <a:endParaRPr lang="nb-NO" dirty="0"/>
          </a:p>
          <a:p>
            <a:r>
              <a:rPr lang="nb-NO" dirty="0"/>
              <a:t>Naturstein er stein som sages, spaltes eller hugges til bruk i bygninger / monumenter / utearealer</a:t>
            </a:r>
          </a:p>
          <a:p>
            <a:pPr lvl="1"/>
            <a:r>
              <a:rPr lang="nb-NO" dirty="0"/>
              <a:t>Blokkstein, skifer og </a:t>
            </a:r>
            <a:r>
              <a:rPr lang="nb-NO" dirty="0" err="1"/>
              <a:t>murestein</a:t>
            </a:r>
            <a:endParaRPr lang="nb-NO" dirty="0"/>
          </a:p>
          <a:p>
            <a:pPr lvl="1"/>
            <a:endParaRPr lang="nb-NO" dirty="0"/>
          </a:p>
          <a:p>
            <a:pPr marL="457200" lvl="1" indent="0">
              <a:buNone/>
            </a:pPr>
            <a:r>
              <a:rPr lang="nb-NO" sz="1200" dirty="0"/>
              <a:t>(NGU, 2020)</a:t>
            </a:r>
          </a:p>
        </p:txBody>
      </p:sp>
    </p:spTree>
    <p:extLst>
      <p:ext uri="{BB962C8B-B14F-4D97-AF65-F5344CB8AC3E}">
        <p14:creationId xmlns:p14="http://schemas.microsoft.com/office/powerpoint/2010/main" val="184922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5A4A8D4-EAD7-6943-9B8E-7DBD6399D629}"/>
              </a:ext>
            </a:extLst>
          </p:cNvPr>
          <p:cNvSpPr>
            <a:spLocks noGrp="1"/>
          </p:cNvSpPr>
          <p:nvPr>
            <p:ph type="title"/>
          </p:nvPr>
        </p:nvSpPr>
        <p:spPr/>
        <p:txBody>
          <a:bodyPr/>
          <a:lstStyle/>
          <a:p>
            <a:r>
              <a:rPr lang="nb-NO" dirty="0"/>
              <a:t>Produksjonsutvikling (</a:t>
            </a:r>
            <a:r>
              <a:rPr lang="nb-NO" dirty="0" err="1"/>
              <a:t>DirMin</a:t>
            </a:r>
            <a:r>
              <a:rPr lang="nb-NO" dirty="0"/>
              <a:t>)</a:t>
            </a:r>
          </a:p>
        </p:txBody>
      </p:sp>
      <p:pic>
        <p:nvPicPr>
          <p:cNvPr id="9" name="Bilde 8">
            <a:extLst>
              <a:ext uri="{FF2B5EF4-FFF2-40B4-BE49-F238E27FC236}">
                <a16:creationId xmlns:a16="http://schemas.microsoft.com/office/drawing/2014/main" id="{AECA3F8E-5CBD-B542-80BD-BE852FB7783C}"/>
              </a:ext>
            </a:extLst>
          </p:cNvPr>
          <p:cNvPicPr>
            <a:picLocks noChangeAspect="1"/>
          </p:cNvPicPr>
          <p:nvPr/>
        </p:nvPicPr>
        <p:blipFill>
          <a:blip r:embed="rId2"/>
          <a:stretch>
            <a:fillRect/>
          </a:stretch>
        </p:blipFill>
        <p:spPr>
          <a:xfrm>
            <a:off x="647700" y="1219200"/>
            <a:ext cx="8496300" cy="2705100"/>
          </a:xfrm>
          <a:prstGeom prst="rect">
            <a:avLst/>
          </a:prstGeom>
        </p:spPr>
      </p:pic>
      <p:sp>
        <p:nvSpPr>
          <p:cNvPr id="3" name="TekstSylinder 2">
            <a:extLst>
              <a:ext uri="{FF2B5EF4-FFF2-40B4-BE49-F238E27FC236}">
                <a16:creationId xmlns:a16="http://schemas.microsoft.com/office/drawing/2014/main" id="{1BEACCA7-8B35-364E-9F6C-83ED96505B9B}"/>
              </a:ext>
            </a:extLst>
          </p:cNvPr>
          <p:cNvSpPr txBox="1"/>
          <p:nvPr/>
        </p:nvSpPr>
        <p:spPr>
          <a:xfrm>
            <a:off x="647700" y="4027470"/>
            <a:ext cx="7308411" cy="738664"/>
          </a:xfrm>
          <a:prstGeom prst="rect">
            <a:avLst/>
          </a:prstGeom>
          <a:noFill/>
        </p:spPr>
        <p:txBody>
          <a:bodyPr wrap="none" rtlCol="0">
            <a:spAutoFit/>
          </a:bodyPr>
          <a:lstStyle/>
          <a:p>
            <a:r>
              <a:rPr lang="nb-NO" sz="1400"/>
              <a:t>* 	Endring i rapportering</a:t>
            </a:r>
          </a:p>
          <a:p>
            <a:endParaRPr lang="nb-NO" sz="1400"/>
          </a:p>
          <a:p>
            <a:r>
              <a:rPr lang="nb-NO" sz="1400"/>
              <a:t>** 	2017 og senere: Metalliske malmer inkludert i Industrimineraler (pga anonymisering)</a:t>
            </a:r>
          </a:p>
        </p:txBody>
      </p:sp>
    </p:spTree>
    <p:extLst>
      <p:ext uri="{BB962C8B-B14F-4D97-AF65-F5344CB8AC3E}">
        <p14:creationId xmlns:p14="http://schemas.microsoft.com/office/powerpoint/2010/main" val="73990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2288" y="3823470"/>
            <a:ext cx="5486400" cy="425054"/>
          </a:xfrm>
        </p:spPr>
        <p:txBody>
          <a:bodyPr anchor="b">
            <a:noAutofit/>
          </a:bodyPr>
          <a:lstStyle/>
          <a:p>
            <a:r>
              <a:rPr lang="nb-NO" sz="3600" dirty="0"/>
              <a:t>Ressurser og reserver</a:t>
            </a:r>
          </a:p>
        </p:txBody>
      </p:sp>
      <p:pic>
        <p:nvPicPr>
          <p:cNvPr id="4" name="Picture 3">
            <a:extLst>
              <a:ext uri="{FF2B5EF4-FFF2-40B4-BE49-F238E27FC236}">
                <a16:creationId xmlns:a16="http://schemas.microsoft.com/office/drawing/2014/main" id="{C769FAAA-B594-1A46-97CB-D3645C19691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7025"/>
          <a:stretch/>
        </p:blipFill>
        <p:spPr bwMode="auto">
          <a:xfrm>
            <a:off x="1792288" y="459581"/>
            <a:ext cx="5486400" cy="3086100"/>
          </a:xfrm>
          <a:prstGeom prst="rect">
            <a:avLst/>
          </a:prstGeom>
          <a:solidFill>
            <a:schemeClr val="accent1"/>
          </a:solidFill>
          <a:ln w="28575">
            <a:solidFill>
              <a:schemeClr val="tx1"/>
            </a:solidFill>
            <a:miter lim="800000"/>
            <a:headEnd/>
            <a:tailEnd/>
          </a:ln>
        </p:spPr>
      </p:pic>
    </p:spTree>
    <p:extLst>
      <p:ext uri="{BB962C8B-B14F-4D97-AF65-F5344CB8AC3E}">
        <p14:creationId xmlns:p14="http://schemas.microsoft.com/office/powerpoint/2010/main" val="320650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42" y="225711"/>
            <a:ext cx="8552985" cy="646331"/>
          </a:xfrm>
        </p:spPr>
        <p:txBody>
          <a:bodyPr anchor="t">
            <a:normAutofit/>
          </a:bodyPr>
          <a:lstStyle/>
          <a:p>
            <a:r>
              <a:rPr lang="nb-NO" dirty="0"/>
              <a:t>Bre-</a:t>
            </a:r>
            <a:r>
              <a:rPr lang="nb-NO" dirty="0" err="1"/>
              <a:t>X</a:t>
            </a:r>
            <a:r>
              <a:rPr lang="nb-NO" dirty="0"/>
              <a:t> skandalen - 1993</a:t>
            </a:r>
          </a:p>
        </p:txBody>
      </p:sp>
      <p:sp>
        <p:nvSpPr>
          <p:cNvPr id="3" name="Content Placeholder 2"/>
          <p:cNvSpPr>
            <a:spLocks noGrp="1"/>
          </p:cNvSpPr>
          <p:nvPr>
            <p:ph sz="half" idx="1"/>
          </p:nvPr>
        </p:nvSpPr>
        <p:spPr>
          <a:xfrm>
            <a:off x="249042" y="1200151"/>
            <a:ext cx="5279321" cy="3394472"/>
          </a:xfrm>
        </p:spPr>
        <p:txBody>
          <a:bodyPr>
            <a:normAutofit fontScale="92500" lnSpcReduction="10000"/>
          </a:bodyPr>
          <a:lstStyle/>
          <a:p>
            <a:pPr marL="342900" lvl="1" indent="0">
              <a:lnSpc>
                <a:spcPct val="90000"/>
              </a:lnSpc>
              <a:buNone/>
            </a:pPr>
            <a:endParaRPr lang="nb-NO" sz="1800" dirty="0"/>
          </a:p>
          <a:p>
            <a:pPr marL="342900" lvl="1" indent="0">
              <a:lnSpc>
                <a:spcPct val="90000"/>
              </a:lnSpc>
              <a:buNone/>
            </a:pPr>
            <a:r>
              <a:rPr lang="nb-NO" sz="1800" dirty="0"/>
              <a:t>Firmaet kjøpte </a:t>
            </a:r>
            <a:r>
              <a:rPr lang="nb-NO" sz="1800" dirty="0" err="1"/>
              <a:t>Busang</a:t>
            </a:r>
            <a:r>
              <a:rPr lang="nb-NO" sz="1800" dirty="0"/>
              <a:t> gullforekomst på Borneo</a:t>
            </a:r>
          </a:p>
          <a:p>
            <a:pPr marL="342900" lvl="1" indent="0">
              <a:lnSpc>
                <a:spcPct val="90000"/>
              </a:lnSpc>
              <a:buNone/>
            </a:pPr>
            <a:endParaRPr lang="nb-NO" sz="1800" dirty="0"/>
          </a:p>
          <a:p>
            <a:pPr marL="342900" lvl="1" indent="0">
              <a:lnSpc>
                <a:spcPct val="90000"/>
              </a:lnSpc>
              <a:buNone/>
            </a:pPr>
            <a:r>
              <a:rPr lang="nb-NO" sz="1800" dirty="0"/>
              <a:t>Aksjeprisene steg dramatisk på børsen i Toronto  basert på fantastiske gull gehalter i </a:t>
            </a:r>
            <a:r>
              <a:rPr lang="nb-NO" sz="1800" dirty="0" err="1"/>
              <a:t>borkjerneprøver</a:t>
            </a:r>
            <a:endParaRPr lang="nb-NO" sz="1800" dirty="0"/>
          </a:p>
          <a:p>
            <a:pPr marL="342900" lvl="1" indent="0">
              <a:lnSpc>
                <a:spcPct val="90000"/>
              </a:lnSpc>
              <a:buNone/>
            </a:pPr>
            <a:endParaRPr lang="nb-NO" sz="1800" dirty="0"/>
          </a:p>
          <a:p>
            <a:pPr marL="342900" lvl="1" indent="0">
              <a:lnSpc>
                <a:spcPct val="90000"/>
              </a:lnSpc>
              <a:buNone/>
            </a:pPr>
            <a:r>
              <a:rPr lang="nb-NO" sz="1800" dirty="0"/>
              <a:t>Men – gull gehaltene var forfalsket. Noen i selskapet hadde strødd gull i prøvene før de ble sendt til analyse</a:t>
            </a:r>
          </a:p>
          <a:p>
            <a:pPr marL="342900" lvl="1" indent="0">
              <a:lnSpc>
                <a:spcPct val="90000"/>
              </a:lnSpc>
              <a:buNone/>
            </a:pPr>
            <a:endParaRPr lang="nb-NO" sz="1800" dirty="0"/>
          </a:p>
          <a:p>
            <a:pPr marL="342900" lvl="1" indent="0">
              <a:lnSpc>
                <a:spcPct val="90000"/>
              </a:lnSpc>
              <a:buNone/>
            </a:pPr>
            <a:r>
              <a:rPr lang="nb-NO" sz="1800" dirty="0"/>
              <a:t>Da dette ble kjent ble selvfølgelig aksjene verdiløse «over natta»</a:t>
            </a:r>
          </a:p>
          <a:p>
            <a:pPr marL="0" indent="0">
              <a:lnSpc>
                <a:spcPct val="90000"/>
              </a:lnSpc>
              <a:buNone/>
            </a:pPr>
            <a:endParaRPr lang="nb-NO" sz="1800" dirty="0"/>
          </a:p>
        </p:txBody>
      </p:sp>
      <p:pic>
        <p:nvPicPr>
          <p:cNvPr id="2050" name="Picture 2" descr="TIME Magazine Cover: Gold's Fools - May 19, 1997 - Bre-X Minerals - Gold -  Mining - Indonesia - Fraud - stock">
            <a:extLst>
              <a:ext uri="{FF2B5EF4-FFF2-40B4-BE49-F238E27FC236}">
                <a16:creationId xmlns:a16="http://schemas.microsoft.com/office/drawing/2014/main" id="{10DD1E05-7E6E-6240-8A51-6DC31CB1F4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71054" y="852310"/>
            <a:ext cx="2588284" cy="3394472"/>
          </a:xfrm>
          <a:prstGeom prst="rect">
            <a:avLst/>
          </a:prstGeom>
          <a:solidFill>
            <a:srgbClr val="FFFFFF"/>
          </a:solidFill>
        </p:spPr>
      </p:pic>
    </p:spTree>
    <p:extLst>
      <p:ext uri="{BB962C8B-B14F-4D97-AF65-F5344CB8AC3E}">
        <p14:creationId xmlns:p14="http://schemas.microsoft.com/office/powerpoint/2010/main" val="1030293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Økonomisk klassifisering av mineralforekomster</a:t>
            </a:r>
          </a:p>
        </p:txBody>
      </p:sp>
      <p:sp>
        <p:nvSpPr>
          <p:cNvPr id="3" name="Content Placeholder 2"/>
          <p:cNvSpPr>
            <a:spLocks noGrp="1"/>
          </p:cNvSpPr>
          <p:nvPr>
            <p:ph idx="1"/>
          </p:nvPr>
        </p:nvSpPr>
        <p:spPr/>
        <p:txBody>
          <a:bodyPr/>
          <a:lstStyle/>
          <a:p>
            <a:pPr marL="342900" lvl="1" indent="0">
              <a:buNone/>
            </a:pPr>
            <a:endParaRPr lang="nb-NO" b="1" dirty="0"/>
          </a:p>
          <a:p>
            <a:pPr marL="342900" lvl="1" indent="0">
              <a:buNone/>
            </a:pPr>
            <a:r>
              <a:rPr lang="nb-NO" sz="1800" dirty="0"/>
              <a:t>Som resultat av dette har verdens børser innført et sett av koder som skal sikre at dette ikke kan skje igjen </a:t>
            </a:r>
          </a:p>
          <a:p>
            <a:pPr marL="342900" lvl="1" indent="0">
              <a:buNone/>
            </a:pPr>
            <a:endParaRPr lang="nb-NO" sz="1800" dirty="0"/>
          </a:p>
          <a:p>
            <a:pPr marL="342900" lvl="1" indent="0">
              <a:buNone/>
            </a:pPr>
            <a:r>
              <a:rPr lang="nb-NO" sz="1800" dirty="0"/>
              <a:t>Eksempler er JORC (Australia), SAMREC (Sør-Afrika) SME (USA) og CIM (Canada), PERC (Europa)</a:t>
            </a:r>
          </a:p>
          <a:p>
            <a:pPr marL="342900" lvl="1" indent="0">
              <a:buNone/>
            </a:pPr>
            <a:endParaRPr lang="nb-NO" sz="1800" dirty="0"/>
          </a:p>
          <a:p>
            <a:pPr marL="342900" lvl="1" indent="0">
              <a:buNone/>
            </a:pPr>
            <a:r>
              <a:rPr lang="nb-NO" sz="1800" dirty="0"/>
              <a:t>Oslo Børs sendte ut eget sirkulær som var basert på JORC</a:t>
            </a:r>
          </a:p>
          <a:p>
            <a:pPr marL="342900" lvl="1" indent="0">
              <a:buNone/>
            </a:pPr>
            <a:r>
              <a:rPr lang="nb-NO" sz="1800" dirty="0"/>
              <a:t>Her defineres «ressurs» og «reserve»</a:t>
            </a:r>
          </a:p>
          <a:p>
            <a:pPr marL="342900" lvl="1" indent="0">
              <a:buNone/>
            </a:pPr>
            <a:endParaRPr lang="nb-NO" sz="1800" dirty="0"/>
          </a:p>
          <a:p>
            <a:pPr marL="342900" lvl="1" indent="0">
              <a:buNone/>
            </a:pPr>
            <a:r>
              <a:rPr lang="nb-NO" sz="1800" dirty="0"/>
              <a:t>I tillegg stilles det krav om «kompetent person» for å rapportere reserver</a:t>
            </a:r>
          </a:p>
        </p:txBody>
      </p:sp>
    </p:spTree>
    <p:extLst>
      <p:ext uri="{BB962C8B-B14F-4D97-AF65-F5344CB8AC3E}">
        <p14:creationId xmlns:p14="http://schemas.microsoft.com/office/powerpoint/2010/main" val="184203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DA331F-01B9-644C-8A3E-0BC41E9591EC}"/>
              </a:ext>
            </a:extLst>
          </p:cNvPr>
          <p:cNvSpPr>
            <a:spLocks noGrp="1"/>
          </p:cNvSpPr>
          <p:nvPr>
            <p:ph type="title"/>
          </p:nvPr>
        </p:nvSpPr>
        <p:spPr/>
        <p:txBody>
          <a:bodyPr/>
          <a:lstStyle/>
          <a:p>
            <a:r>
              <a:rPr lang="nb-NO" dirty="0"/>
              <a:t>PERC</a:t>
            </a:r>
          </a:p>
        </p:txBody>
      </p:sp>
      <p:sp>
        <p:nvSpPr>
          <p:cNvPr id="3" name="Plassholder for innhold 2">
            <a:extLst>
              <a:ext uri="{FF2B5EF4-FFF2-40B4-BE49-F238E27FC236}">
                <a16:creationId xmlns:a16="http://schemas.microsoft.com/office/drawing/2014/main" id="{7BF73772-2937-F548-9E46-14A553541A3C}"/>
              </a:ext>
            </a:extLst>
          </p:cNvPr>
          <p:cNvSpPr>
            <a:spLocks noGrp="1"/>
          </p:cNvSpPr>
          <p:nvPr>
            <p:ph idx="1"/>
          </p:nvPr>
        </p:nvSpPr>
        <p:spPr/>
        <p:txBody>
          <a:bodyPr/>
          <a:lstStyle/>
          <a:p>
            <a:r>
              <a:rPr lang="nb-NO" sz="2000" b="1" dirty="0"/>
              <a:t>P</a:t>
            </a:r>
            <a:r>
              <a:rPr lang="nb-NO" sz="2000" dirty="0"/>
              <a:t>an-</a:t>
            </a:r>
            <a:r>
              <a:rPr lang="nb-NO" sz="2000" b="1" dirty="0"/>
              <a:t>E</a:t>
            </a:r>
            <a:r>
              <a:rPr lang="nb-NO" sz="2000" dirty="0"/>
              <a:t>uropean</a:t>
            </a:r>
            <a:r>
              <a:rPr lang="nb-NO" sz="2000" b="1" dirty="0"/>
              <a:t> R</a:t>
            </a:r>
            <a:r>
              <a:rPr lang="nb-NO" sz="2000" dirty="0"/>
              <a:t>eserves &amp; Resources Reporting</a:t>
            </a:r>
            <a:r>
              <a:rPr lang="nb-NO" sz="2000" b="1" dirty="0"/>
              <a:t> </a:t>
            </a:r>
            <a:r>
              <a:rPr lang="nb-NO" sz="2000" dirty="0"/>
              <a:t>Committee</a:t>
            </a:r>
          </a:p>
          <a:p>
            <a:endParaRPr lang="nb-NO" sz="2000" b="1" dirty="0"/>
          </a:p>
          <a:p>
            <a:r>
              <a:rPr lang="nb-NO" sz="2000" dirty="0"/>
              <a:t>Norden: </a:t>
            </a:r>
            <a:r>
              <a:rPr lang="nb-NO" sz="2000" dirty="0" err="1"/>
              <a:t>Fennoscandian</a:t>
            </a:r>
            <a:r>
              <a:rPr lang="nb-NO" sz="2000" dirty="0"/>
              <a:t> Association for Minerals and Metals Professionals (FAMMP) – baserer seg på PERC</a:t>
            </a:r>
          </a:p>
          <a:p>
            <a:endParaRPr lang="nb-NO" sz="2000" dirty="0"/>
          </a:p>
          <a:p>
            <a:r>
              <a:rPr lang="nb-NO" sz="2000" dirty="0"/>
              <a:t>Må kvalifisere som medlem – ved opptak kan man opptre som «kompetent person» </a:t>
            </a:r>
          </a:p>
          <a:p>
            <a:endParaRPr lang="nb-NO" sz="2000" dirty="0"/>
          </a:p>
          <a:p>
            <a:r>
              <a:rPr lang="nb-NO" sz="2000" dirty="0"/>
              <a:t>Krever erfaring med relevant type forekomst </a:t>
            </a:r>
          </a:p>
        </p:txBody>
      </p:sp>
    </p:spTree>
    <p:extLst>
      <p:ext uri="{BB962C8B-B14F-4D97-AF65-F5344CB8AC3E}">
        <p14:creationId xmlns:p14="http://schemas.microsoft.com/office/powerpoint/2010/main" val="173086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p:txBody>
          <a:bodyPr/>
          <a:lstStyle/>
          <a:p>
            <a:r>
              <a:rPr lang="nb-NO" dirty="0"/>
              <a:t>Agenda</a:t>
            </a:r>
            <a:endParaRPr lang="nb-NO"/>
          </a:p>
        </p:txBody>
      </p:sp>
      <p:sp>
        <p:nvSpPr>
          <p:cNvPr id="3" name="Plassholder for innhold 2">
            <a:extLst>
              <a:ext uri="{FF2B5EF4-FFF2-40B4-BE49-F238E27FC236}">
                <a16:creationId xmlns:a16="http://schemas.microsoft.com/office/drawing/2014/main" id="{8B10C514-EF45-4E45-AC21-B580BE9D8E1F}"/>
              </a:ext>
            </a:extLst>
          </p:cNvPr>
          <p:cNvSpPr>
            <a:spLocks noGrp="1"/>
          </p:cNvSpPr>
          <p:nvPr>
            <p:ph idx="1"/>
          </p:nvPr>
        </p:nvSpPr>
        <p:spPr/>
        <p:txBody>
          <a:bodyPr/>
          <a:lstStyle/>
          <a:p>
            <a:r>
              <a:rPr lang="nb-NO" dirty="0"/>
              <a:t>Ulike sektorene i industrien</a:t>
            </a:r>
          </a:p>
          <a:p>
            <a:pPr lvl="1"/>
            <a:r>
              <a:rPr lang="nb-NO" dirty="0"/>
              <a:t>Beskrivelser </a:t>
            </a:r>
          </a:p>
          <a:p>
            <a:pPr lvl="1"/>
            <a:r>
              <a:rPr lang="nb-NO" dirty="0"/>
              <a:t>Verdisetting av produkt</a:t>
            </a:r>
          </a:p>
          <a:p>
            <a:r>
              <a:rPr lang="nb-NO" dirty="0"/>
              <a:t>Aktørene i industrien</a:t>
            </a:r>
          </a:p>
          <a:p>
            <a:r>
              <a:rPr lang="nb-NO" dirty="0"/>
              <a:t>Ressurser og reserver</a:t>
            </a:r>
          </a:p>
          <a:p>
            <a:endParaRPr lang="nb-NO" dirty="0"/>
          </a:p>
        </p:txBody>
      </p:sp>
    </p:spTree>
    <p:extLst>
      <p:ext uri="{BB962C8B-B14F-4D97-AF65-F5344CB8AC3E}">
        <p14:creationId xmlns:p14="http://schemas.microsoft.com/office/powerpoint/2010/main" val="3580893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Ressurs</a:t>
            </a:r>
          </a:p>
        </p:txBody>
      </p:sp>
      <p:sp>
        <p:nvSpPr>
          <p:cNvPr id="3" name="Content Placeholder 2"/>
          <p:cNvSpPr>
            <a:spLocks noGrp="1"/>
          </p:cNvSpPr>
          <p:nvPr>
            <p:ph idx="1"/>
          </p:nvPr>
        </p:nvSpPr>
        <p:spPr/>
        <p:txBody>
          <a:bodyPr/>
          <a:lstStyle/>
          <a:p>
            <a:pPr marL="0" indent="0">
              <a:buNone/>
            </a:pPr>
            <a:endParaRPr lang="nb-NO" dirty="0"/>
          </a:p>
          <a:p>
            <a:pPr marL="0" indent="0">
              <a:buNone/>
            </a:pPr>
            <a:r>
              <a:rPr lang="nb-NO" dirty="0"/>
              <a:t>Et sirkulære fra Oslo Børs (1999) bygger på JORC koden og definerer en </a:t>
            </a:r>
            <a:r>
              <a:rPr lang="nb-NO" b="1" dirty="0"/>
              <a:t>ressurs</a:t>
            </a:r>
            <a:r>
              <a:rPr lang="nb-NO" dirty="0"/>
              <a:t> som </a:t>
            </a:r>
          </a:p>
          <a:p>
            <a:endParaRPr lang="nb-NO" dirty="0"/>
          </a:p>
          <a:p>
            <a:pPr marL="0" indent="0">
              <a:buNone/>
            </a:pPr>
            <a:r>
              <a:rPr lang="nb-NO" sz="2000" dirty="0"/>
              <a:t>”… en identifisert mineralforekomst in-</a:t>
            </a:r>
            <a:r>
              <a:rPr lang="nb-NO" sz="2000" dirty="0" err="1"/>
              <a:t>situ</a:t>
            </a:r>
            <a:r>
              <a:rPr lang="nb-NO" sz="2000" dirty="0"/>
              <a:t>, der det er mulig å hente ut verdifulle eller nyttige mineraler. Identifisering av en ressurs vil bygge på geologiske data. Det må imidlertid være en forutsetning at det er en rimelig mulighet for eventuell økonomisk utnyttelse.”</a:t>
            </a:r>
          </a:p>
        </p:txBody>
      </p:sp>
      <p:sp>
        <p:nvSpPr>
          <p:cNvPr id="4" name="TextBox 3"/>
          <p:cNvSpPr txBox="1"/>
          <p:nvPr/>
        </p:nvSpPr>
        <p:spPr>
          <a:xfrm>
            <a:off x="7824388" y="4572039"/>
            <a:ext cx="1018227" cy="230832"/>
          </a:xfrm>
          <a:prstGeom prst="rect">
            <a:avLst/>
          </a:prstGeom>
          <a:noFill/>
        </p:spPr>
        <p:txBody>
          <a:bodyPr wrap="none" rtlCol="0">
            <a:spAutoFit/>
          </a:bodyPr>
          <a:lstStyle/>
          <a:p>
            <a:r>
              <a:rPr lang="nb-NO" sz="900" dirty="0"/>
              <a:t>Oslo Børs, 1999</a:t>
            </a:r>
          </a:p>
        </p:txBody>
      </p:sp>
    </p:spTree>
    <p:extLst>
      <p:ext uri="{BB962C8B-B14F-4D97-AF65-F5344CB8AC3E}">
        <p14:creationId xmlns:p14="http://schemas.microsoft.com/office/powerpoint/2010/main" val="1380821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Reserve</a:t>
            </a:r>
          </a:p>
        </p:txBody>
      </p:sp>
      <p:sp>
        <p:nvSpPr>
          <p:cNvPr id="3" name="Content Placeholder 2"/>
          <p:cNvSpPr>
            <a:spLocks noGrp="1"/>
          </p:cNvSpPr>
          <p:nvPr>
            <p:ph idx="1"/>
          </p:nvPr>
        </p:nvSpPr>
        <p:spPr/>
        <p:txBody>
          <a:bodyPr>
            <a:normAutofit fontScale="92500"/>
          </a:bodyPr>
          <a:lstStyle/>
          <a:p>
            <a:pPr marL="0" indent="0">
              <a:buNone/>
            </a:pPr>
            <a:r>
              <a:rPr lang="nb-NO" dirty="0"/>
              <a:t>Et sirkulære fra Oslo Børs (1999) bygger på JORC koden og definerer en </a:t>
            </a:r>
            <a:r>
              <a:rPr lang="nb-NO" b="1" dirty="0"/>
              <a:t>reserve </a:t>
            </a:r>
            <a:r>
              <a:rPr lang="nb-NO" dirty="0"/>
              <a:t>som </a:t>
            </a:r>
          </a:p>
          <a:p>
            <a:pPr marL="0" indent="0">
              <a:buNone/>
            </a:pPr>
            <a:endParaRPr lang="nb-NO" b="1" dirty="0"/>
          </a:p>
          <a:p>
            <a:pPr marL="0" indent="0">
              <a:buNone/>
            </a:pPr>
            <a:r>
              <a:rPr lang="nb-NO" sz="2200" dirty="0"/>
              <a:t>«… er definert som den del av en indikert eller målt ressurs som vil kunne utvinnes, inkludert «</a:t>
            </a:r>
            <a:r>
              <a:rPr lang="nb-NO" sz="2200" dirty="0" err="1"/>
              <a:t>dilution</a:t>
            </a:r>
            <a:r>
              <a:rPr lang="nb-NO" sz="2200" dirty="0"/>
              <a:t>» (fortynning), og hvor fra verdifulle eller nyttige mineraler kan hentes ut på en økonomisk måte, gitt forutsetninger som er realistiske på det tidspunkt bedømmelsen foretas. Estimater på reserver er ikke presise beregninger, og rapportering av tonnasje/volum og gehalt bør gjenspeile graden av nøyaktighet i form av avrundinger til passende tallstørrelser.»</a:t>
            </a:r>
          </a:p>
        </p:txBody>
      </p:sp>
      <p:sp>
        <p:nvSpPr>
          <p:cNvPr id="4" name="TextBox 3"/>
          <p:cNvSpPr txBox="1"/>
          <p:nvPr/>
        </p:nvSpPr>
        <p:spPr>
          <a:xfrm>
            <a:off x="8041015" y="4572039"/>
            <a:ext cx="1018227" cy="230832"/>
          </a:xfrm>
          <a:prstGeom prst="rect">
            <a:avLst/>
          </a:prstGeom>
          <a:noFill/>
        </p:spPr>
        <p:txBody>
          <a:bodyPr wrap="none" rtlCol="0">
            <a:spAutoFit/>
          </a:bodyPr>
          <a:lstStyle/>
          <a:p>
            <a:r>
              <a:rPr lang="nb-NO" sz="900" dirty="0"/>
              <a:t>Oslo Børs, 1999</a:t>
            </a:r>
          </a:p>
        </p:txBody>
      </p:sp>
    </p:spTree>
    <p:extLst>
      <p:ext uri="{BB962C8B-B14F-4D97-AF65-F5344CB8AC3E}">
        <p14:creationId xmlns:p14="http://schemas.microsoft.com/office/powerpoint/2010/main" val="1212985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Økonomisk klassifisering av mineralforekomster </a:t>
            </a:r>
          </a:p>
        </p:txBody>
      </p:sp>
      <p:pic>
        <p:nvPicPr>
          <p:cNvPr id="3" name="Bilde 2"/>
          <p:cNvPicPr>
            <a:picLocks noChangeAspect="1"/>
          </p:cNvPicPr>
          <p:nvPr/>
        </p:nvPicPr>
        <p:blipFill>
          <a:blip r:embed="rId3"/>
          <a:stretch>
            <a:fillRect/>
          </a:stretch>
        </p:blipFill>
        <p:spPr>
          <a:xfrm>
            <a:off x="1763688" y="1383618"/>
            <a:ext cx="5859754" cy="3132348"/>
          </a:xfrm>
          <a:prstGeom prst="rect">
            <a:avLst/>
          </a:prstGeom>
        </p:spPr>
      </p:pic>
    </p:spTree>
    <p:extLst>
      <p:ext uri="{BB962C8B-B14F-4D97-AF65-F5344CB8AC3E}">
        <p14:creationId xmlns:p14="http://schemas.microsoft.com/office/powerpoint/2010/main" val="3828651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Mineral </a:t>
            </a:r>
            <a:r>
              <a:rPr lang="nb-NO" b="1" dirty="0"/>
              <a:t>Ressurs</a:t>
            </a:r>
          </a:p>
        </p:txBody>
      </p:sp>
      <p:sp>
        <p:nvSpPr>
          <p:cNvPr id="3" name="Content Placeholder 2"/>
          <p:cNvSpPr>
            <a:spLocks noGrp="1"/>
          </p:cNvSpPr>
          <p:nvPr>
            <p:ph idx="1"/>
          </p:nvPr>
        </p:nvSpPr>
        <p:spPr/>
        <p:txBody>
          <a:bodyPr/>
          <a:lstStyle/>
          <a:p>
            <a:pPr lvl="1"/>
            <a:endParaRPr lang="nb-NO" sz="1500" b="1" dirty="0"/>
          </a:p>
          <a:p>
            <a:pPr lvl="1"/>
            <a:r>
              <a:rPr lang="nb-NO" sz="1500" b="1" dirty="0"/>
              <a:t>Antatt - </a:t>
            </a:r>
            <a:r>
              <a:rPr lang="nb-NO" sz="1500" dirty="0"/>
              <a:t>basert på geovitenskapelige data (boring, røsking, andre prøvemetoder). Kan ikke med rimelig grad av sikkerhet anta at ressursen er sammenhengende. Utilstrekkelig geovitenskapelige data.</a:t>
            </a:r>
          </a:p>
          <a:p>
            <a:pPr lvl="1"/>
            <a:endParaRPr lang="nb-NO" sz="1500" b="1" dirty="0"/>
          </a:p>
          <a:p>
            <a:pPr lvl="1"/>
            <a:r>
              <a:rPr lang="nb-NO" sz="1500" b="1" dirty="0"/>
              <a:t>Indikert - </a:t>
            </a:r>
            <a:r>
              <a:rPr lang="nb-NO" sz="1500" dirty="0"/>
              <a:t>testet ved boring, røsking eller andre prøvemetoder men ikke i tett nok mønster til å påvise sammenheng men nok til å gi rimelig indikasjon på sammenheng. Rimelig grad av pålitelighet i geovitenskapelige data.</a:t>
            </a:r>
            <a:endParaRPr lang="nb-NO" sz="1500" b="1" dirty="0"/>
          </a:p>
          <a:p>
            <a:pPr lvl="1"/>
            <a:endParaRPr lang="nb-NO" sz="1500" b="1" dirty="0"/>
          </a:p>
          <a:p>
            <a:pPr lvl="1"/>
            <a:r>
              <a:rPr lang="nb-NO" sz="1500" b="1" dirty="0"/>
              <a:t>Målt </a:t>
            </a:r>
            <a:r>
              <a:rPr lang="nb-NO" sz="1500" dirty="0"/>
              <a:t>– gjennomskåret og testet ved boring, røsking eller andre prøvemetoder tett nok til å påvise sammenheng. Pålitelige vitenskapelige data.</a:t>
            </a:r>
            <a:endParaRPr lang="nb-NO" sz="1500" b="1" dirty="0"/>
          </a:p>
        </p:txBody>
      </p:sp>
      <p:sp>
        <p:nvSpPr>
          <p:cNvPr id="4" name="TextBox 3"/>
          <p:cNvSpPr txBox="1"/>
          <p:nvPr/>
        </p:nvSpPr>
        <p:spPr>
          <a:xfrm>
            <a:off x="4950043" y="4840002"/>
            <a:ext cx="3211135" cy="230832"/>
          </a:xfrm>
          <a:prstGeom prst="rect">
            <a:avLst/>
          </a:prstGeom>
          <a:noFill/>
        </p:spPr>
        <p:txBody>
          <a:bodyPr wrap="none" rtlCol="0">
            <a:spAutoFit/>
          </a:bodyPr>
          <a:lstStyle/>
          <a:p>
            <a:r>
              <a:rPr lang="nb-NO" sz="900" dirty="0"/>
              <a:t>Ellefmo, 2010: Rapportering etter vedtatte normer. GEO-06</a:t>
            </a:r>
          </a:p>
        </p:txBody>
      </p:sp>
    </p:spTree>
    <p:extLst>
      <p:ext uri="{BB962C8B-B14F-4D97-AF65-F5344CB8AC3E}">
        <p14:creationId xmlns:p14="http://schemas.microsoft.com/office/powerpoint/2010/main" val="38758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Malm </a:t>
            </a:r>
            <a:r>
              <a:rPr lang="nb-NO" b="1" dirty="0"/>
              <a:t>Reserve</a:t>
            </a:r>
            <a:endParaRPr lang="nb-NO" dirty="0"/>
          </a:p>
        </p:txBody>
      </p:sp>
      <p:sp>
        <p:nvSpPr>
          <p:cNvPr id="3" name="Content Placeholder 2"/>
          <p:cNvSpPr>
            <a:spLocks noGrp="1"/>
          </p:cNvSpPr>
          <p:nvPr>
            <p:ph idx="1"/>
          </p:nvPr>
        </p:nvSpPr>
        <p:spPr/>
        <p:txBody>
          <a:bodyPr/>
          <a:lstStyle/>
          <a:p>
            <a:pPr marL="342900" lvl="1" indent="0">
              <a:buNone/>
            </a:pPr>
            <a:r>
              <a:rPr lang="nb-NO" sz="1500" b="1" dirty="0"/>
              <a:t>Sannsynlige</a:t>
            </a:r>
          </a:p>
          <a:p>
            <a:pPr marL="342900" lvl="1" indent="0">
              <a:buNone/>
            </a:pPr>
            <a:r>
              <a:rPr lang="nb-NO" sz="1800" dirty="0"/>
              <a:t>Reserve oppgitt i utvinnbare tonn/volum og gehalt. Den aktuelle ressursen er påvist ved boring, røsking eller annen prøvetaking, og der de geologiske forholdene som begrenser malmkroppen er kjent godt nok til at ressursen er kategorisert som indikert.</a:t>
            </a:r>
          </a:p>
          <a:p>
            <a:pPr marL="342900" lvl="1" indent="0">
              <a:buNone/>
            </a:pPr>
            <a:endParaRPr lang="nb-NO" b="1" dirty="0"/>
          </a:p>
          <a:p>
            <a:pPr marL="342900" lvl="1" indent="0">
              <a:buNone/>
            </a:pPr>
            <a:r>
              <a:rPr lang="nb-NO" sz="1500" b="1" dirty="0"/>
              <a:t>Påviste</a:t>
            </a:r>
          </a:p>
          <a:p>
            <a:pPr marL="342900" lvl="1" indent="0">
              <a:buNone/>
            </a:pPr>
            <a:r>
              <a:rPr lang="nb-NO" sz="1800" dirty="0"/>
              <a:t>er en reserve oppgitt i utvinnbare tonn/volum og gehalt. Den aktuelle identifiserte mineralressursen er påvist i tre dimensjoner ved røsking eller boring, og der de geologiske forholdene som begrenser malmkroppen er kjent godt nok til at mineralressursene kan kategoriseres som målt.</a:t>
            </a:r>
          </a:p>
        </p:txBody>
      </p:sp>
      <p:sp>
        <p:nvSpPr>
          <p:cNvPr id="4" name="TextBox 3"/>
          <p:cNvSpPr txBox="1"/>
          <p:nvPr/>
        </p:nvSpPr>
        <p:spPr>
          <a:xfrm>
            <a:off x="5829273" y="4508624"/>
            <a:ext cx="3211135" cy="230832"/>
          </a:xfrm>
          <a:prstGeom prst="rect">
            <a:avLst/>
          </a:prstGeom>
          <a:noFill/>
        </p:spPr>
        <p:txBody>
          <a:bodyPr wrap="none" rtlCol="0">
            <a:spAutoFit/>
          </a:bodyPr>
          <a:lstStyle/>
          <a:p>
            <a:r>
              <a:rPr lang="nb-NO" sz="900" dirty="0"/>
              <a:t>Ellefmo, 2010: Rapportering etter vedtatte normer. GEO-06</a:t>
            </a:r>
          </a:p>
        </p:txBody>
      </p:sp>
    </p:spTree>
    <p:extLst>
      <p:ext uri="{BB962C8B-B14F-4D97-AF65-F5344CB8AC3E}">
        <p14:creationId xmlns:p14="http://schemas.microsoft.com/office/powerpoint/2010/main" val="193507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43" y="205979"/>
            <a:ext cx="8552985" cy="646331"/>
          </a:xfrm>
        </p:spPr>
        <p:txBody>
          <a:bodyPr anchor="t">
            <a:normAutofit/>
          </a:bodyPr>
          <a:lstStyle/>
          <a:p>
            <a:r>
              <a:rPr lang="nb-NO" dirty="0"/>
              <a:t>Ressurser </a:t>
            </a:r>
            <a:r>
              <a:rPr lang="nb-NO" dirty="0" err="1"/>
              <a:t>vs</a:t>
            </a:r>
            <a:r>
              <a:rPr lang="nb-NO" dirty="0"/>
              <a:t> Reserver</a:t>
            </a:r>
          </a:p>
        </p:txBody>
      </p:sp>
      <p:sp>
        <p:nvSpPr>
          <p:cNvPr id="3" name="Content Placeholder 2"/>
          <p:cNvSpPr>
            <a:spLocks noGrp="1"/>
          </p:cNvSpPr>
          <p:nvPr>
            <p:ph sz="half" idx="1"/>
          </p:nvPr>
        </p:nvSpPr>
        <p:spPr>
          <a:xfrm>
            <a:off x="249043" y="1200151"/>
            <a:ext cx="4038600" cy="3394472"/>
          </a:xfrm>
        </p:spPr>
        <p:txBody>
          <a:bodyPr>
            <a:normAutofit/>
          </a:bodyPr>
          <a:lstStyle/>
          <a:p>
            <a:pPr>
              <a:lnSpc>
                <a:spcPct val="90000"/>
              </a:lnSpc>
            </a:pPr>
            <a:endParaRPr lang="nb-NO" sz="2000" dirty="0"/>
          </a:p>
          <a:p>
            <a:pPr>
              <a:lnSpc>
                <a:spcPct val="90000"/>
              </a:lnSpc>
            </a:pPr>
            <a:r>
              <a:rPr lang="nb-NO" sz="2000" dirty="0"/>
              <a:t>Fordelingen er dynamisk og endrer seg som funksjon av </a:t>
            </a:r>
            <a:endParaRPr lang="nb-NO" sz="2000"/>
          </a:p>
          <a:p>
            <a:pPr lvl="1">
              <a:lnSpc>
                <a:spcPct val="90000"/>
              </a:lnSpc>
            </a:pPr>
            <a:r>
              <a:rPr lang="nb-NO" sz="2000" dirty="0"/>
              <a:t>Produksjonen</a:t>
            </a:r>
          </a:p>
          <a:p>
            <a:pPr lvl="2">
              <a:lnSpc>
                <a:spcPct val="90000"/>
              </a:lnSpc>
            </a:pPr>
            <a:r>
              <a:rPr lang="nb-NO" dirty="0"/>
              <a:t>Verdensbasis</a:t>
            </a:r>
          </a:p>
          <a:p>
            <a:pPr lvl="2">
              <a:lnSpc>
                <a:spcPct val="90000"/>
              </a:lnSpc>
            </a:pPr>
            <a:r>
              <a:rPr lang="nb-NO" dirty="0"/>
              <a:t>Nye funn</a:t>
            </a:r>
          </a:p>
          <a:p>
            <a:pPr lvl="1">
              <a:lnSpc>
                <a:spcPct val="90000"/>
              </a:lnSpc>
            </a:pPr>
            <a:r>
              <a:rPr lang="nb-NO" sz="2000" dirty="0"/>
              <a:t>Endringer i markedet</a:t>
            </a:r>
          </a:p>
          <a:p>
            <a:pPr lvl="2">
              <a:lnSpc>
                <a:spcPct val="90000"/>
              </a:lnSpc>
            </a:pPr>
            <a:r>
              <a:rPr lang="nb-NO" dirty="0"/>
              <a:t>Pris og etterspørsel</a:t>
            </a:r>
          </a:p>
          <a:p>
            <a:pPr lvl="1">
              <a:lnSpc>
                <a:spcPct val="90000"/>
              </a:lnSpc>
            </a:pPr>
            <a:r>
              <a:rPr lang="nb-NO" sz="2000" dirty="0"/>
              <a:t>Teknologiske framskritt</a:t>
            </a:r>
          </a:p>
          <a:p>
            <a:pPr lvl="2">
              <a:lnSpc>
                <a:spcPct val="90000"/>
              </a:lnSpc>
            </a:pPr>
            <a:r>
              <a:rPr lang="nb-NO" dirty="0"/>
              <a:t>Effektivisering av uttak</a:t>
            </a:r>
          </a:p>
        </p:txBody>
      </p:sp>
      <p:pic>
        <p:nvPicPr>
          <p:cNvPr id="4" name="Bilde 3">
            <a:extLst>
              <a:ext uri="{FF2B5EF4-FFF2-40B4-BE49-F238E27FC236}">
                <a16:creationId xmlns:a16="http://schemas.microsoft.com/office/drawing/2014/main" id="{FF8F484E-05C1-5D49-97FD-1B2389F45F62}"/>
              </a:ext>
            </a:extLst>
          </p:cNvPr>
          <p:cNvPicPr>
            <a:picLocks noChangeAspect="1"/>
          </p:cNvPicPr>
          <p:nvPr/>
        </p:nvPicPr>
        <p:blipFill>
          <a:blip r:embed="rId2"/>
          <a:stretch>
            <a:fillRect/>
          </a:stretch>
        </p:blipFill>
        <p:spPr>
          <a:xfrm>
            <a:off x="4440043" y="1817061"/>
            <a:ext cx="4038600" cy="2160651"/>
          </a:xfrm>
          <a:prstGeom prst="rect">
            <a:avLst/>
          </a:prstGeom>
          <a:noFill/>
        </p:spPr>
      </p:pic>
    </p:spTree>
    <p:extLst>
      <p:ext uri="{BB962C8B-B14F-4D97-AF65-F5344CB8AC3E}">
        <p14:creationId xmlns:p14="http://schemas.microsoft.com/office/powerpoint/2010/main" val="1844568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9D3D1101-1C18-B149-97B2-D5449B7DD2B6}"/>
              </a:ext>
            </a:extLst>
          </p:cNvPr>
          <p:cNvSpPr txBox="1"/>
          <p:nvPr/>
        </p:nvSpPr>
        <p:spPr>
          <a:xfrm>
            <a:off x="4465795" y="781883"/>
            <a:ext cx="4396425" cy="3970318"/>
          </a:xfrm>
          <a:prstGeom prst="rect">
            <a:avLst/>
          </a:prstGeom>
          <a:noFill/>
        </p:spPr>
        <p:txBody>
          <a:bodyPr wrap="square" rtlCol="0">
            <a:spAutoFit/>
          </a:bodyPr>
          <a:lstStyle/>
          <a:p>
            <a:r>
              <a:rPr lang="en-AU" sz="1400" i="1" dirty="0"/>
              <a:t>«Assays may not always be relevant, and other quality criteria may be more applicable.»</a:t>
            </a:r>
          </a:p>
          <a:p>
            <a:endParaRPr lang="en-AU" sz="1400" i="1" dirty="0"/>
          </a:p>
          <a:p>
            <a:r>
              <a:rPr lang="en-AU" sz="1400" i="1" dirty="0"/>
              <a:t>«For some industrial minerals, it is common practice to report the saleable product rather than the ‘as- mined’ product»</a:t>
            </a:r>
          </a:p>
          <a:p>
            <a:endParaRPr lang="en-AU" sz="1400" i="1" dirty="0"/>
          </a:p>
          <a:p>
            <a:r>
              <a:rPr lang="en-AU" sz="1400" i="1" dirty="0"/>
              <a:t>«Market assessment - For industrial minerals the customer specification, testing and acceptance requirements prior to a supply contract.» </a:t>
            </a:r>
          </a:p>
          <a:p>
            <a:endParaRPr lang="nb-NO" sz="1400" i="1" dirty="0"/>
          </a:p>
          <a:p>
            <a:endParaRPr lang="nb-NO" sz="1400" i="1" dirty="0"/>
          </a:p>
          <a:p>
            <a:pPr marL="285750" indent="-285750">
              <a:buFont typeface="Arial" panose="020B0604020202020204" pitchFamily="34" charset="0"/>
              <a:buChar char="•"/>
            </a:pPr>
            <a:r>
              <a:rPr lang="en-AU" sz="1400" dirty="0"/>
              <a:t>The  industrial minerals market cannot be assumed and needs to be developed</a:t>
            </a:r>
          </a:p>
          <a:p>
            <a:endParaRPr lang="en-AU" sz="1400" dirty="0"/>
          </a:p>
          <a:p>
            <a:pPr marL="285750" indent="-285750">
              <a:buFont typeface="Arial" panose="020B0604020202020204" pitchFamily="34" charset="0"/>
              <a:buChar char="•"/>
            </a:pPr>
            <a:r>
              <a:rPr lang="en-AU" sz="1400" dirty="0"/>
              <a:t>The market for Cu or other base metals is always present, although the commodity prices are highly volatile</a:t>
            </a:r>
          </a:p>
        </p:txBody>
      </p:sp>
      <p:sp>
        <p:nvSpPr>
          <p:cNvPr id="4" name="TekstSylinder 3">
            <a:extLst>
              <a:ext uri="{FF2B5EF4-FFF2-40B4-BE49-F238E27FC236}">
                <a16:creationId xmlns:a16="http://schemas.microsoft.com/office/drawing/2014/main" id="{BB734B17-D42A-5C4B-AF33-C956969B7509}"/>
              </a:ext>
            </a:extLst>
          </p:cNvPr>
          <p:cNvSpPr txBox="1"/>
          <p:nvPr/>
        </p:nvSpPr>
        <p:spPr>
          <a:xfrm>
            <a:off x="5307980" y="278780"/>
            <a:ext cx="2787943" cy="369332"/>
          </a:xfrm>
          <a:prstGeom prst="rect">
            <a:avLst/>
          </a:prstGeom>
          <a:noFill/>
        </p:spPr>
        <p:txBody>
          <a:bodyPr wrap="none" rtlCol="0">
            <a:spAutoFit/>
          </a:bodyPr>
          <a:lstStyle/>
          <a:p>
            <a:r>
              <a:rPr lang="en-AU" b="1" dirty="0"/>
              <a:t>Latest ed. 2012 revision</a:t>
            </a:r>
          </a:p>
        </p:txBody>
      </p:sp>
      <p:pic>
        <p:nvPicPr>
          <p:cNvPr id="5" name="Bilde 4">
            <a:extLst>
              <a:ext uri="{FF2B5EF4-FFF2-40B4-BE49-F238E27FC236}">
                <a16:creationId xmlns:a16="http://schemas.microsoft.com/office/drawing/2014/main" id="{4F54B9F3-E5EA-C548-A2EB-AE30A234A014}"/>
              </a:ext>
            </a:extLst>
          </p:cNvPr>
          <p:cNvPicPr>
            <a:picLocks noChangeAspect="1"/>
          </p:cNvPicPr>
          <p:nvPr/>
        </p:nvPicPr>
        <p:blipFill>
          <a:blip r:embed="rId3"/>
          <a:stretch>
            <a:fillRect/>
          </a:stretch>
        </p:blipFill>
        <p:spPr>
          <a:xfrm>
            <a:off x="637670" y="0"/>
            <a:ext cx="3631195" cy="5143500"/>
          </a:xfrm>
          <a:prstGeom prst="rect">
            <a:avLst/>
          </a:prstGeom>
        </p:spPr>
      </p:pic>
    </p:spTree>
    <p:extLst>
      <p:ext uri="{BB962C8B-B14F-4D97-AF65-F5344CB8AC3E}">
        <p14:creationId xmlns:p14="http://schemas.microsoft.com/office/powerpoint/2010/main" val="280183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A24FC2B-C2ED-1B45-8E4F-A34F4BC1B769}"/>
              </a:ext>
            </a:extLst>
          </p:cNvPr>
          <p:cNvSpPr>
            <a:spLocks noGrp="1"/>
          </p:cNvSpPr>
          <p:nvPr>
            <p:ph type="title"/>
          </p:nvPr>
        </p:nvSpPr>
        <p:spPr>
          <a:xfrm>
            <a:off x="722313" y="3305176"/>
            <a:ext cx="7772400" cy="584775"/>
          </a:xfrm>
        </p:spPr>
        <p:txBody>
          <a:bodyPr/>
          <a:lstStyle/>
          <a:p>
            <a:r>
              <a:rPr lang="en-AU" sz="3200" dirty="0" err="1"/>
              <a:t>Aktørene</a:t>
            </a:r>
            <a:r>
              <a:rPr lang="en-AU" sz="3200" dirty="0"/>
              <a:t> I </a:t>
            </a:r>
            <a:r>
              <a:rPr lang="en-AU" sz="3200" dirty="0" err="1"/>
              <a:t>mineralindustrien</a:t>
            </a:r>
            <a:endParaRPr lang="en-AU" sz="3200" dirty="0"/>
          </a:p>
        </p:txBody>
      </p:sp>
      <p:sp>
        <p:nvSpPr>
          <p:cNvPr id="4" name="Plassholder for tekst 3">
            <a:extLst>
              <a:ext uri="{FF2B5EF4-FFF2-40B4-BE49-F238E27FC236}">
                <a16:creationId xmlns:a16="http://schemas.microsoft.com/office/drawing/2014/main" id="{AE76420C-67DB-0845-89C1-62504ED1F03F}"/>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302507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200C82-8DF7-C64A-9730-BDD1E8B4323B}"/>
              </a:ext>
            </a:extLst>
          </p:cNvPr>
          <p:cNvSpPr>
            <a:spLocks noGrp="1"/>
          </p:cNvSpPr>
          <p:nvPr>
            <p:ph type="title"/>
          </p:nvPr>
        </p:nvSpPr>
        <p:spPr>
          <a:xfrm>
            <a:off x="301385" y="298339"/>
            <a:ext cx="8418747" cy="648512"/>
          </a:xfrm>
        </p:spPr>
        <p:txBody>
          <a:bodyPr/>
          <a:lstStyle/>
          <a:p>
            <a:r>
              <a:rPr lang="nb-NO" dirty="0"/>
              <a:t>Bergindustri</a:t>
            </a:r>
            <a:endParaRPr lang="en-AU" dirty="0"/>
          </a:p>
        </p:txBody>
      </p:sp>
      <p:sp>
        <p:nvSpPr>
          <p:cNvPr id="3" name="Plassholder for innhold 2">
            <a:extLst>
              <a:ext uri="{FF2B5EF4-FFF2-40B4-BE49-F238E27FC236}">
                <a16:creationId xmlns:a16="http://schemas.microsoft.com/office/drawing/2014/main" id="{3864CE50-5D23-9B42-8775-06E5675516E9}"/>
              </a:ext>
            </a:extLst>
          </p:cNvPr>
          <p:cNvSpPr>
            <a:spLocks noGrp="1"/>
          </p:cNvSpPr>
          <p:nvPr>
            <p:ph idx="1"/>
          </p:nvPr>
        </p:nvSpPr>
        <p:spPr/>
        <p:txBody>
          <a:bodyPr/>
          <a:lstStyle/>
          <a:p>
            <a:r>
              <a:rPr lang="nb-NO" sz="1600" dirty="0"/>
              <a:t>Utnyttelse av (faste) mineralske råstoffer - stedbunden</a:t>
            </a:r>
          </a:p>
          <a:p>
            <a:r>
              <a:rPr lang="nb-NO" sz="1600" dirty="0"/>
              <a:t>Råvareproduksjon </a:t>
            </a:r>
          </a:p>
          <a:p>
            <a:r>
              <a:rPr lang="nb-NO" sz="1600" dirty="0"/>
              <a:t>Bulkprodukt/«</a:t>
            </a:r>
            <a:r>
              <a:rPr lang="nb-NO" sz="1600" dirty="0" err="1"/>
              <a:t>commodity</a:t>
            </a:r>
            <a:r>
              <a:rPr lang="nb-NO" sz="1600" dirty="0"/>
              <a:t>» - foredlingsgrad/spesialprodukter </a:t>
            </a:r>
          </a:p>
          <a:p>
            <a:r>
              <a:rPr lang="nb-NO" sz="1600" dirty="0"/>
              <a:t>Langsiktig industri (Fra funn til gruve 10 – 15 år)</a:t>
            </a:r>
          </a:p>
          <a:p>
            <a:r>
              <a:rPr lang="nb-NO" sz="1600" dirty="0"/>
              <a:t>Risikabel industri (Prospektering til gruve: sjanse &lt;1 -200)</a:t>
            </a:r>
          </a:p>
          <a:p>
            <a:r>
              <a:rPr lang="nb-NO" sz="1600" dirty="0"/>
              <a:t>Syklisk (Konjunkturavhengig - Korte og lange sykluser)</a:t>
            </a:r>
          </a:p>
          <a:p>
            <a:r>
              <a:rPr lang="nb-NO" sz="1600" dirty="0"/>
              <a:t>Kapitalkrevende og global – store selskap</a:t>
            </a:r>
          </a:p>
          <a:p>
            <a:endParaRPr lang="nb-NO" sz="1600" i="1" dirty="0"/>
          </a:p>
          <a:p>
            <a:r>
              <a:rPr lang="nb-NO" sz="1600" i="1" dirty="0"/>
              <a:t>«Mining Industry» </a:t>
            </a:r>
            <a:endParaRPr lang="nb-NO" sz="1600" dirty="0"/>
          </a:p>
          <a:p>
            <a:pPr lvl="1"/>
            <a:r>
              <a:rPr lang="nb-NO" sz="1400" i="1" dirty="0"/>
              <a:t>Ofte kun metalliske malmer </a:t>
            </a:r>
            <a:endParaRPr lang="nb-NO" sz="1400" dirty="0"/>
          </a:p>
          <a:p>
            <a:pPr lvl="1"/>
            <a:r>
              <a:rPr lang="nb-NO" sz="1400" i="1" dirty="0"/>
              <a:t>Metals and Mining inkluderer smelteverk</a:t>
            </a:r>
            <a:endParaRPr lang="nb-NO" sz="1400" dirty="0"/>
          </a:p>
          <a:p>
            <a:pPr lvl="1"/>
            <a:r>
              <a:rPr lang="nb-NO" sz="1400" i="1" dirty="0"/>
              <a:t>Natural Resources Company (ofte inklusive petroleum)</a:t>
            </a:r>
            <a:endParaRPr lang="nb-NO" sz="1400" dirty="0"/>
          </a:p>
          <a:p>
            <a:pPr lvl="1"/>
            <a:r>
              <a:rPr lang="nb-NO" sz="1400" i="1" dirty="0"/>
              <a:t>«Mining» kan referere til hele virksomheten inklusive foredling, eller bare til brytningen</a:t>
            </a:r>
            <a:endParaRPr lang="nb-NO" sz="1400" dirty="0"/>
          </a:p>
          <a:p>
            <a:endParaRPr lang="en-AU" sz="1600" dirty="0"/>
          </a:p>
        </p:txBody>
      </p:sp>
    </p:spTree>
    <p:extLst>
      <p:ext uri="{BB962C8B-B14F-4D97-AF65-F5344CB8AC3E}">
        <p14:creationId xmlns:p14="http://schemas.microsoft.com/office/powerpoint/2010/main" val="285035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FB2D41-BC51-8241-988B-0F7CE0FBE75D}"/>
              </a:ext>
            </a:extLst>
          </p:cNvPr>
          <p:cNvSpPr>
            <a:spLocks noGrp="1"/>
          </p:cNvSpPr>
          <p:nvPr>
            <p:ph type="title"/>
          </p:nvPr>
        </p:nvSpPr>
        <p:spPr/>
        <p:txBody>
          <a:bodyPr/>
          <a:lstStyle/>
          <a:p>
            <a:endParaRPr lang="en-AU"/>
          </a:p>
        </p:txBody>
      </p:sp>
      <p:sp>
        <p:nvSpPr>
          <p:cNvPr id="3" name="Plassholder for innhold 2">
            <a:extLst>
              <a:ext uri="{FF2B5EF4-FFF2-40B4-BE49-F238E27FC236}">
                <a16:creationId xmlns:a16="http://schemas.microsoft.com/office/drawing/2014/main" id="{01B97440-1789-0D47-B587-5CC071A1D356}"/>
              </a:ext>
            </a:extLst>
          </p:cNvPr>
          <p:cNvSpPr>
            <a:spLocks noGrp="1"/>
          </p:cNvSpPr>
          <p:nvPr>
            <p:ph idx="1"/>
          </p:nvPr>
        </p:nvSpPr>
        <p:spPr/>
        <p:txBody>
          <a:bodyPr/>
          <a:lstStyle/>
          <a:p>
            <a:endParaRPr lang="en-AU"/>
          </a:p>
        </p:txBody>
      </p:sp>
      <p:pic>
        <p:nvPicPr>
          <p:cNvPr id="4" name="Bilde 3">
            <a:extLst>
              <a:ext uri="{FF2B5EF4-FFF2-40B4-BE49-F238E27FC236}">
                <a16:creationId xmlns:a16="http://schemas.microsoft.com/office/drawing/2014/main" id="{B8A9F618-E466-6E4C-BBDD-C1E882C6A365}"/>
              </a:ext>
            </a:extLst>
          </p:cNvPr>
          <p:cNvPicPr>
            <a:picLocks noChangeAspect="1"/>
          </p:cNvPicPr>
          <p:nvPr/>
        </p:nvPicPr>
        <p:blipFill>
          <a:blip r:embed="rId2"/>
          <a:stretch>
            <a:fillRect/>
          </a:stretch>
        </p:blipFill>
        <p:spPr>
          <a:xfrm>
            <a:off x="-114300" y="-639957"/>
            <a:ext cx="9272452" cy="6114927"/>
          </a:xfrm>
          <a:prstGeom prst="rect">
            <a:avLst/>
          </a:prstGeom>
        </p:spPr>
      </p:pic>
      <p:sp>
        <p:nvSpPr>
          <p:cNvPr id="5" name="Rektangel 4">
            <a:extLst>
              <a:ext uri="{FF2B5EF4-FFF2-40B4-BE49-F238E27FC236}">
                <a16:creationId xmlns:a16="http://schemas.microsoft.com/office/drawing/2014/main" id="{7E6B6B04-F320-7D40-A60B-8D90EBCE3706}"/>
              </a:ext>
            </a:extLst>
          </p:cNvPr>
          <p:cNvSpPr/>
          <p:nvPr/>
        </p:nvSpPr>
        <p:spPr>
          <a:xfrm>
            <a:off x="1474470" y="1925419"/>
            <a:ext cx="6195060" cy="646331"/>
          </a:xfrm>
          <a:prstGeom prst="rect">
            <a:avLst/>
          </a:prstGeom>
        </p:spPr>
        <p:txBody>
          <a:bodyPr wrap="square">
            <a:spAutoFit/>
          </a:bodyPr>
          <a:lstStyle/>
          <a:p>
            <a:pPr algn="ctr"/>
            <a:r>
              <a:rPr lang="nb-NO" b="1" dirty="0">
                <a:solidFill>
                  <a:srgbClr val="FFFFFF"/>
                </a:solidFill>
                <a:latin typeface="Times" pitchFamily="2" charset="0"/>
              </a:rPr>
              <a:t>Små og mellomstore bedrifter generelt (SMB)</a:t>
            </a:r>
            <a:endParaRPr lang="nb-NO" dirty="0">
              <a:solidFill>
                <a:srgbClr val="FFFFFF"/>
              </a:solidFill>
              <a:latin typeface="Times" pitchFamily="2" charset="0"/>
            </a:endParaRPr>
          </a:p>
          <a:p>
            <a:pPr algn="ctr"/>
            <a:r>
              <a:rPr lang="nb-NO" dirty="0">
                <a:solidFill>
                  <a:srgbClr val="FFFFFF"/>
                </a:solidFill>
                <a:latin typeface="Times" pitchFamily="2" charset="0"/>
              </a:rPr>
              <a:t>Typisk 99% av alle bedrifter er SMB (NO og EU)</a:t>
            </a:r>
            <a:endParaRPr lang="nb-NO" dirty="0">
              <a:solidFill>
                <a:srgbClr val="FFFFFF"/>
              </a:solidFill>
              <a:effectLst/>
              <a:latin typeface="Times" pitchFamily="2" charset="0"/>
            </a:endParaRPr>
          </a:p>
        </p:txBody>
      </p:sp>
      <p:sp>
        <p:nvSpPr>
          <p:cNvPr id="6" name="Rektangel 5">
            <a:extLst>
              <a:ext uri="{FF2B5EF4-FFF2-40B4-BE49-F238E27FC236}">
                <a16:creationId xmlns:a16="http://schemas.microsoft.com/office/drawing/2014/main" id="{7BAB7205-AACC-F646-B8D7-18C05F6D573E}"/>
              </a:ext>
            </a:extLst>
          </p:cNvPr>
          <p:cNvSpPr/>
          <p:nvPr/>
        </p:nvSpPr>
        <p:spPr>
          <a:xfrm>
            <a:off x="0" y="2568029"/>
            <a:ext cx="4572000" cy="2031325"/>
          </a:xfrm>
          <a:prstGeom prst="rect">
            <a:avLst/>
          </a:prstGeom>
        </p:spPr>
        <p:txBody>
          <a:bodyPr>
            <a:spAutoFit/>
          </a:bodyPr>
          <a:lstStyle/>
          <a:p>
            <a:endParaRPr lang="nb-NO" dirty="0"/>
          </a:p>
          <a:p>
            <a:pPr marL="742950" lvl="1" indent="-285750">
              <a:buFont typeface="Arial" panose="020B0604020202020204" pitchFamily="34" charset="0"/>
              <a:buChar char="•"/>
            </a:pPr>
            <a:r>
              <a:rPr lang="nb-NO" b="1" dirty="0">
                <a:solidFill>
                  <a:srgbClr val="FFFFFF"/>
                </a:solidFill>
                <a:latin typeface="Times" pitchFamily="2" charset="0"/>
              </a:rPr>
              <a:t>NHO og Forskningsrådet:</a:t>
            </a:r>
            <a:endParaRPr lang="nb-NO" dirty="0">
              <a:solidFill>
                <a:srgbClr val="FFFFFF"/>
              </a:solidFill>
              <a:latin typeface="Times" pitchFamily="2" charset="0"/>
            </a:endParaRPr>
          </a:p>
          <a:p>
            <a:pPr marL="1143000" lvl="2" indent="-228600">
              <a:buFont typeface="Arial" panose="020B0604020202020204" pitchFamily="34" charset="0"/>
              <a:buChar char="•"/>
            </a:pPr>
            <a:r>
              <a:rPr lang="nb-NO" b="1" dirty="0">
                <a:solidFill>
                  <a:srgbClr val="FFFFFF"/>
                </a:solidFill>
                <a:latin typeface="Times" pitchFamily="2" charset="0"/>
              </a:rPr>
              <a:t>&lt; 100 ansatte</a:t>
            </a:r>
            <a:endParaRPr lang="nb-NO" dirty="0">
              <a:solidFill>
                <a:srgbClr val="FFFFFF"/>
              </a:solidFill>
              <a:latin typeface="Times" pitchFamily="2" charset="0"/>
            </a:endParaRPr>
          </a:p>
          <a:p>
            <a:pPr marL="742950" lvl="1" indent="-285750">
              <a:buFont typeface="Arial" panose="020B0604020202020204" pitchFamily="34" charset="0"/>
              <a:buChar char="•"/>
            </a:pPr>
            <a:r>
              <a:rPr lang="nb-NO" b="1" dirty="0">
                <a:solidFill>
                  <a:srgbClr val="FFFFFF"/>
                </a:solidFill>
                <a:latin typeface="Times" pitchFamily="2" charset="0"/>
              </a:rPr>
              <a:t>EU:</a:t>
            </a:r>
            <a:endParaRPr lang="nb-NO" dirty="0">
              <a:solidFill>
                <a:srgbClr val="FFFFFF"/>
              </a:solidFill>
              <a:latin typeface="Times" pitchFamily="2" charset="0"/>
            </a:endParaRPr>
          </a:p>
          <a:p>
            <a:pPr marL="1143000" lvl="2" indent="-228600">
              <a:buFont typeface="Arial" panose="020B0604020202020204" pitchFamily="34" charset="0"/>
              <a:buChar char="•"/>
            </a:pPr>
            <a:r>
              <a:rPr lang="nb-NO" b="1" dirty="0">
                <a:solidFill>
                  <a:srgbClr val="FFFFFF"/>
                </a:solidFill>
                <a:latin typeface="Times" pitchFamily="2" charset="0"/>
              </a:rPr>
              <a:t>&lt; 250 årsverk </a:t>
            </a:r>
            <a:endParaRPr lang="nb-NO" dirty="0">
              <a:solidFill>
                <a:srgbClr val="FFFFFF"/>
              </a:solidFill>
              <a:latin typeface="Times" pitchFamily="2" charset="0"/>
            </a:endParaRPr>
          </a:p>
          <a:p>
            <a:pPr marL="1143000" lvl="2" indent="-228600">
              <a:buFont typeface="Arial" panose="020B0604020202020204" pitchFamily="34" charset="0"/>
              <a:buChar char="•"/>
            </a:pPr>
            <a:r>
              <a:rPr lang="nb-NO" b="1" dirty="0">
                <a:solidFill>
                  <a:srgbClr val="FFFFFF"/>
                </a:solidFill>
                <a:latin typeface="Times" pitchFamily="2" charset="0"/>
              </a:rPr>
              <a:t>omsetning &lt; 50 M€/år, </a:t>
            </a:r>
            <a:endParaRPr lang="nb-NO" dirty="0">
              <a:solidFill>
                <a:srgbClr val="FFFFFF"/>
              </a:solidFill>
              <a:latin typeface="Times" pitchFamily="2" charset="0"/>
            </a:endParaRPr>
          </a:p>
          <a:p>
            <a:pPr marL="1143000" lvl="2" indent="-228600">
              <a:buFont typeface="Arial" panose="020B0604020202020204" pitchFamily="34" charset="0"/>
              <a:buChar char="•"/>
            </a:pPr>
            <a:r>
              <a:rPr lang="nb-NO" b="1" dirty="0">
                <a:solidFill>
                  <a:srgbClr val="FFFFFF"/>
                </a:solidFill>
                <a:latin typeface="Times" pitchFamily="2" charset="0"/>
              </a:rPr>
              <a:t>balanse &lt; 43 M€/år </a:t>
            </a:r>
            <a:endParaRPr lang="nb-NO" dirty="0">
              <a:solidFill>
                <a:srgbClr val="FFFFFF"/>
              </a:solidFill>
              <a:effectLst/>
              <a:latin typeface="Times" pitchFamily="2" charset="0"/>
            </a:endParaRPr>
          </a:p>
        </p:txBody>
      </p:sp>
      <p:sp>
        <p:nvSpPr>
          <p:cNvPr id="7" name="Rektangel 6">
            <a:extLst>
              <a:ext uri="{FF2B5EF4-FFF2-40B4-BE49-F238E27FC236}">
                <a16:creationId xmlns:a16="http://schemas.microsoft.com/office/drawing/2014/main" id="{C6BA958E-BD97-3542-A2BA-1319163F9D5D}"/>
              </a:ext>
            </a:extLst>
          </p:cNvPr>
          <p:cNvSpPr/>
          <p:nvPr/>
        </p:nvSpPr>
        <p:spPr>
          <a:xfrm>
            <a:off x="4428497" y="2536582"/>
            <a:ext cx="4572000" cy="2308324"/>
          </a:xfrm>
          <a:prstGeom prst="rect">
            <a:avLst/>
          </a:prstGeom>
        </p:spPr>
        <p:txBody>
          <a:bodyPr>
            <a:spAutoFit/>
          </a:bodyPr>
          <a:lstStyle/>
          <a:p>
            <a:endParaRPr lang="nb-NO" dirty="0"/>
          </a:p>
          <a:p>
            <a:pPr marL="742950" lvl="1" indent="-285750">
              <a:buFont typeface="Arial" panose="020B0604020202020204" pitchFamily="34" charset="0"/>
              <a:buChar char="•"/>
            </a:pPr>
            <a:r>
              <a:rPr lang="nb-NO" b="1" dirty="0">
                <a:solidFill>
                  <a:srgbClr val="FFFFFF"/>
                </a:solidFill>
                <a:latin typeface="Times" pitchFamily="2" charset="0"/>
              </a:rPr>
              <a:t>Regnskapsloven:</a:t>
            </a:r>
            <a:endParaRPr lang="nb-NO" dirty="0">
              <a:solidFill>
                <a:srgbClr val="FFFFFF"/>
              </a:solidFill>
              <a:latin typeface="Times" pitchFamily="2" charset="0"/>
            </a:endParaRPr>
          </a:p>
          <a:p>
            <a:pPr marL="1143000" lvl="2" indent="-228600">
              <a:buFont typeface="Arial" panose="020B0604020202020204" pitchFamily="34" charset="0"/>
              <a:buChar char="•"/>
            </a:pPr>
            <a:r>
              <a:rPr lang="nb-NO" b="1" dirty="0">
                <a:solidFill>
                  <a:srgbClr val="FFFFFF"/>
                </a:solidFill>
                <a:latin typeface="Times" pitchFamily="2" charset="0"/>
              </a:rPr>
              <a:t>&lt; 50 årsverk (gjennomsnitt)</a:t>
            </a:r>
            <a:endParaRPr lang="nb-NO" dirty="0">
              <a:solidFill>
                <a:srgbClr val="FFFFFF"/>
              </a:solidFill>
              <a:latin typeface="Times" pitchFamily="2" charset="0"/>
            </a:endParaRPr>
          </a:p>
          <a:p>
            <a:pPr marL="1143000" lvl="2" indent="-228600">
              <a:buFont typeface="Arial" panose="020B0604020202020204" pitchFamily="34" charset="0"/>
              <a:buChar char="•"/>
            </a:pPr>
            <a:r>
              <a:rPr lang="nb-NO" b="1" dirty="0">
                <a:solidFill>
                  <a:srgbClr val="FFFFFF"/>
                </a:solidFill>
                <a:latin typeface="Times" pitchFamily="2" charset="0"/>
              </a:rPr>
              <a:t>salgsinntekt &lt; 70 </a:t>
            </a:r>
            <a:r>
              <a:rPr lang="nb-NO" b="1" dirty="0" err="1">
                <a:solidFill>
                  <a:srgbClr val="FFFFFF"/>
                </a:solidFill>
                <a:latin typeface="Times" pitchFamily="2" charset="0"/>
              </a:rPr>
              <a:t>Mkr</a:t>
            </a:r>
            <a:r>
              <a:rPr lang="nb-NO" b="1" dirty="0">
                <a:solidFill>
                  <a:srgbClr val="FFFFFF"/>
                </a:solidFill>
                <a:latin typeface="Times" pitchFamily="2" charset="0"/>
              </a:rPr>
              <a:t>/år</a:t>
            </a:r>
            <a:endParaRPr lang="nb-NO" dirty="0">
              <a:solidFill>
                <a:srgbClr val="FFFFFF"/>
              </a:solidFill>
              <a:latin typeface="Times" pitchFamily="2" charset="0"/>
            </a:endParaRPr>
          </a:p>
          <a:p>
            <a:pPr marL="1143000" lvl="2" indent="-228600">
              <a:buFont typeface="Arial" panose="020B0604020202020204" pitchFamily="34" charset="0"/>
              <a:buChar char="•"/>
            </a:pPr>
            <a:r>
              <a:rPr lang="nb-NO" b="1" dirty="0">
                <a:solidFill>
                  <a:srgbClr val="FFFFFF"/>
                </a:solidFill>
                <a:latin typeface="Times" pitchFamily="2" charset="0"/>
              </a:rPr>
              <a:t>balanse &lt; 35 </a:t>
            </a:r>
            <a:r>
              <a:rPr lang="nb-NO" b="1" dirty="0" err="1">
                <a:solidFill>
                  <a:srgbClr val="FFFFFF"/>
                </a:solidFill>
                <a:latin typeface="Times" pitchFamily="2" charset="0"/>
              </a:rPr>
              <a:t>Mkr</a:t>
            </a:r>
            <a:r>
              <a:rPr lang="nb-NO" b="1" dirty="0">
                <a:solidFill>
                  <a:srgbClr val="FFFFFF"/>
                </a:solidFill>
                <a:latin typeface="Times" pitchFamily="2" charset="0"/>
              </a:rPr>
              <a:t>/år</a:t>
            </a:r>
            <a:endParaRPr lang="nb-NO" dirty="0">
              <a:solidFill>
                <a:srgbClr val="FFFFFF"/>
              </a:solidFill>
              <a:latin typeface="Times" pitchFamily="2" charset="0"/>
            </a:endParaRPr>
          </a:p>
          <a:p>
            <a:endParaRPr lang="nb-NO" dirty="0">
              <a:solidFill>
                <a:srgbClr val="FFFFFF"/>
              </a:solidFill>
              <a:latin typeface="Times" pitchFamily="2" charset="0"/>
            </a:endParaRPr>
          </a:p>
          <a:p>
            <a:pPr marL="742950" lvl="1" indent="-285750">
              <a:buFont typeface="Arial" panose="020B0604020202020204" pitchFamily="34" charset="0"/>
              <a:buChar char="•"/>
            </a:pPr>
            <a:r>
              <a:rPr lang="nb-NO" b="1" dirty="0">
                <a:solidFill>
                  <a:srgbClr val="FFFFFF"/>
                </a:solidFill>
                <a:latin typeface="Times" pitchFamily="2" charset="0"/>
              </a:rPr>
              <a:t>Statistisk sentralbyrå har ingen entydig definisjon</a:t>
            </a:r>
            <a:endParaRPr lang="nb-NO" dirty="0">
              <a:solidFill>
                <a:srgbClr val="FFFFFF"/>
              </a:solidFill>
              <a:effectLst/>
              <a:latin typeface="Times" pitchFamily="2" charset="0"/>
            </a:endParaRPr>
          </a:p>
        </p:txBody>
      </p:sp>
    </p:spTree>
    <p:extLst>
      <p:ext uri="{BB962C8B-B14F-4D97-AF65-F5344CB8AC3E}">
        <p14:creationId xmlns:p14="http://schemas.microsoft.com/office/powerpoint/2010/main" val="40242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8B3AA9B7-8288-0B4D-A439-307337BFDEDB}"/>
              </a:ext>
            </a:extLst>
          </p:cNvPr>
          <p:cNvSpPr>
            <a:spLocks noGrp="1"/>
          </p:cNvSpPr>
          <p:nvPr>
            <p:ph type="title"/>
          </p:nvPr>
        </p:nvSpPr>
        <p:spPr>
          <a:xfrm>
            <a:off x="722313" y="3305176"/>
            <a:ext cx="7772400" cy="584775"/>
          </a:xfrm>
        </p:spPr>
        <p:txBody>
          <a:bodyPr/>
          <a:lstStyle/>
          <a:p>
            <a:r>
              <a:rPr lang="nb-NO" sz="3200"/>
              <a:t>Definisjoner</a:t>
            </a:r>
          </a:p>
        </p:txBody>
      </p:sp>
      <p:sp>
        <p:nvSpPr>
          <p:cNvPr id="6" name="Plassholder for tekst 5">
            <a:extLst>
              <a:ext uri="{FF2B5EF4-FFF2-40B4-BE49-F238E27FC236}">
                <a16:creationId xmlns:a16="http://schemas.microsoft.com/office/drawing/2014/main" id="{F7D933D4-CD02-7447-9EA8-D96B910D1517}"/>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2811977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EE8B6-3D9D-FE4D-8B57-747C262F6CE0}"/>
              </a:ext>
            </a:extLst>
          </p:cNvPr>
          <p:cNvSpPr>
            <a:spLocks noGrp="1"/>
          </p:cNvSpPr>
          <p:nvPr>
            <p:ph type="title"/>
          </p:nvPr>
        </p:nvSpPr>
        <p:spPr>
          <a:xfrm>
            <a:off x="249043" y="205979"/>
            <a:ext cx="8552985" cy="646331"/>
          </a:xfrm>
        </p:spPr>
        <p:txBody>
          <a:bodyPr anchor="t">
            <a:normAutofit/>
          </a:bodyPr>
          <a:lstStyle/>
          <a:p>
            <a:r>
              <a:rPr lang="nb-NO" dirty="0"/>
              <a:t>Inndeling av bransjen etter størrelse</a:t>
            </a:r>
            <a:endParaRPr lang="en-AU" dirty="0"/>
          </a:p>
        </p:txBody>
      </p:sp>
      <p:sp>
        <p:nvSpPr>
          <p:cNvPr id="3" name="Plassholder for innhold 2">
            <a:extLst>
              <a:ext uri="{FF2B5EF4-FFF2-40B4-BE49-F238E27FC236}">
                <a16:creationId xmlns:a16="http://schemas.microsoft.com/office/drawing/2014/main" id="{E76489E0-52A9-504A-978D-7DD641DC22BD}"/>
              </a:ext>
            </a:extLst>
          </p:cNvPr>
          <p:cNvSpPr>
            <a:spLocks noGrp="1"/>
          </p:cNvSpPr>
          <p:nvPr>
            <p:ph sz="half" idx="1"/>
          </p:nvPr>
        </p:nvSpPr>
        <p:spPr>
          <a:xfrm>
            <a:off x="249042" y="1200151"/>
            <a:ext cx="4393295" cy="3394472"/>
          </a:xfrm>
        </p:spPr>
        <p:txBody>
          <a:bodyPr>
            <a:normAutofit fontScale="92500" lnSpcReduction="10000"/>
          </a:bodyPr>
          <a:lstStyle/>
          <a:p>
            <a:pPr>
              <a:lnSpc>
                <a:spcPct val="90000"/>
              </a:lnSpc>
            </a:pPr>
            <a:r>
              <a:rPr lang="nb-NO" sz="1600" b="1" dirty="0"/>
              <a:t>Bergindustrien spesielt:</a:t>
            </a:r>
          </a:p>
          <a:p>
            <a:pPr>
              <a:lnSpc>
                <a:spcPct val="90000"/>
              </a:lnSpc>
            </a:pPr>
            <a:endParaRPr lang="nb-NO" sz="1600" b="1" dirty="0"/>
          </a:p>
          <a:p>
            <a:pPr lvl="1">
              <a:lnSpc>
                <a:spcPct val="90000"/>
              </a:lnSpc>
            </a:pPr>
            <a:r>
              <a:rPr lang="nb-NO" sz="1600" dirty="0"/>
              <a:t>Store selskap - «major </a:t>
            </a:r>
            <a:r>
              <a:rPr lang="nb-NO" sz="1600" dirty="0" err="1"/>
              <a:t>companies</a:t>
            </a:r>
            <a:r>
              <a:rPr lang="nb-NO" sz="1600" dirty="0"/>
              <a:t>» : </a:t>
            </a:r>
          </a:p>
          <a:p>
            <a:pPr lvl="2">
              <a:lnSpc>
                <a:spcPct val="90000"/>
              </a:lnSpc>
            </a:pPr>
            <a:r>
              <a:rPr lang="nb-NO" sz="1600" dirty="0"/>
              <a:t>omsetning &gt; 250 M $ /år</a:t>
            </a:r>
          </a:p>
          <a:p>
            <a:pPr lvl="2">
              <a:lnSpc>
                <a:spcPct val="90000"/>
              </a:lnSpc>
            </a:pPr>
            <a:r>
              <a:rPr lang="nb-NO" sz="1600" dirty="0"/>
              <a:t>kan egenfinansiere nye </a:t>
            </a:r>
            <a:r>
              <a:rPr lang="nb-NO" sz="1600" dirty="0" err="1"/>
              <a:t>gruveprosjekter</a:t>
            </a:r>
            <a:endParaRPr lang="nb-NO" sz="1600" dirty="0"/>
          </a:p>
          <a:p>
            <a:pPr lvl="1">
              <a:lnSpc>
                <a:spcPct val="90000"/>
              </a:lnSpc>
            </a:pPr>
            <a:endParaRPr lang="nb-NO" sz="1600" dirty="0"/>
          </a:p>
          <a:p>
            <a:pPr lvl="1">
              <a:lnSpc>
                <a:spcPct val="90000"/>
              </a:lnSpc>
            </a:pPr>
            <a:r>
              <a:rPr lang="nb-NO" sz="1600" dirty="0"/>
              <a:t>Middelstore - «</a:t>
            </a:r>
            <a:r>
              <a:rPr lang="nb-NO" sz="1600" dirty="0" err="1"/>
              <a:t>intermediate</a:t>
            </a:r>
            <a:r>
              <a:rPr lang="nb-NO" sz="1600" dirty="0"/>
              <a:t> </a:t>
            </a:r>
            <a:r>
              <a:rPr lang="nb-NO" sz="1600" dirty="0" err="1"/>
              <a:t>companies</a:t>
            </a:r>
            <a:r>
              <a:rPr lang="nb-NO" sz="1600" dirty="0"/>
              <a:t>»:</a:t>
            </a:r>
          </a:p>
          <a:p>
            <a:pPr lvl="2">
              <a:lnSpc>
                <a:spcPct val="90000"/>
              </a:lnSpc>
            </a:pPr>
            <a:r>
              <a:rPr lang="nb-NO" sz="1600" dirty="0"/>
              <a:t>50 M$/år i &lt; omsetning &gt; 250 M$/år</a:t>
            </a:r>
          </a:p>
          <a:p>
            <a:pPr lvl="1">
              <a:lnSpc>
                <a:spcPct val="90000"/>
              </a:lnSpc>
            </a:pPr>
            <a:endParaRPr lang="nb-NO" sz="1600" dirty="0"/>
          </a:p>
          <a:p>
            <a:pPr lvl="1">
              <a:lnSpc>
                <a:spcPct val="90000"/>
              </a:lnSpc>
            </a:pPr>
            <a:r>
              <a:rPr lang="nb-NO" sz="1600" dirty="0"/>
              <a:t>Små selskap - «junior </a:t>
            </a:r>
            <a:r>
              <a:rPr lang="nb-NO" sz="1600" dirty="0" err="1"/>
              <a:t>companies</a:t>
            </a:r>
            <a:r>
              <a:rPr lang="nb-NO" sz="1600" dirty="0"/>
              <a:t>»: </a:t>
            </a:r>
          </a:p>
          <a:p>
            <a:pPr lvl="2">
              <a:lnSpc>
                <a:spcPct val="90000"/>
              </a:lnSpc>
            </a:pPr>
            <a:r>
              <a:rPr lang="nb-NO" sz="1600" dirty="0"/>
              <a:t>ofte rene prospekteringsselskap</a:t>
            </a:r>
          </a:p>
          <a:p>
            <a:pPr lvl="2">
              <a:lnSpc>
                <a:spcPct val="90000"/>
              </a:lnSpc>
            </a:pPr>
            <a:r>
              <a:rPr lang="nb-NO" sz="1600" dirty="0"/>
              <a:t>evt. produksjon omsetter &lt; 50 M$/år</a:t>
            </a:r>
          </a:p>
          <a:p>
            <a:pPr lvl="2">
              <a:lnSpc>
                <a:spcPct val="90000"/>
              </a:lnSpc>
            </a:pPr>
            <a:r>
              <a:rPr lang="nb-NO" sz="1600" dirty="0"/>
              <a:t>finansierer virksomheten ved aksjeemisjoner</a:t>
            </a:r>
          </a:p>
        </p:txBody>
      </p:sp>
      <p:pic>
        <p:nvPicPr>
          <p:cNvPr id="4" name="Bilde 3" descr="Et bilde som inneholder utendørs, snø, fjell, natur&#10;&#10;Automatisk generert beskrivelse">
            <a:extLst>
              <a:ext uri="{FF2B5EF4-FFF2-40B4-BE49-F238E27FC236}">
                <a16:creationId xmlns:a16="http://schemas.microsoft.com/office/drawing/2014/main" id="{CD14A630-1209-8A45-9418-FC942A096061}"/>
              </a:ext>
            </a:extLst>
          </p:cNvPr>
          <p:cNvPicPr>
            <a:picLocks noChangeAspect="1"/>
          </p:cNvPicPr>
          <p:nvPr/>
        </p:nvPicPr>
        <p:blipFill rotWithShape="1">
          <a:blip r:embed="rId2"/>
          <a:srcRect l="10471" r="-3" b="-3"/>
          <a:stretch/>
        </p:blipFill>
        <p:spPr>
          <a:xfrm>
            <a:off x="4730186" y="1200151"/>
            <a:ext cx="4038600" cy="3394472"/>
          </a:xfrm>
          <a:prstGeom prst="rect">
            <a:avLst/>
          </a:prstGeom>
          <a:noFill/>
        </p:spPr>
      </p:pic>
    </p:spTree>
    <p:extLst>
      <p:ext uri="{BB962C8B-B14F-4D97-AF65-F5344CB8AC3E}">
        <p14:creationId xmlns:p14="http://schemas.microsoft.com/office/powerpoint/2010/main" val="360477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6AA70F3-1AC1-C647-A05E-DE6D348A5957}"/>
              </a:ext>
            </a:extLst>
          </p:cNvPr>
          <p:cNvSpPr>
            <a:spLocks noGrp="1"/>
          </p:cNvSpPr>
          <p:nvPr>
            <p:ph type="title"/>
          </p:nvPr>
        </p:nvSpPr>
        <p:spPr/>
        <p:txBody>
          <a:bodyPr/>
          <a:lstStyle/>
          <a:p>
            <a:r>
              <a:rPr lang="nb-NO"/>
              <a:t>Finansiering av gruveprosjekter</a:t>
            </a:r>
          </a:p>
        </p:txBody>
      </p:sp>
      <p:sp>
        <p:nvSpPr>
          <p:cNvPr id="6" name="Plassholder for innhold 5">
            <a:extLst>
              <a:ext uri="{FF2B5EF4-FFF2-40B4-BE49-F238E27FC236}">
                <a16:creationId xmlns:a16="http://schemas.microsoft.com/office/drawing/2014/main" id="{17EC4A78-8E5E-6344-A0F9-534C2F65EC50}"/>
              </a:ext>
            </a:extLst>
          </p:cNvPr>
          <p:cNvSpPr>
            <a:spLocks noGrp="1"/>
          </p:cNvSpPr>
          <p:nvPr>
            <p:ph idx="1"/>
          </p:nvPr>
        </p:nvSpPr>
        <p:spPr/>
        <p:txBody>
          <a:bodyPr/>
          <a:lstStyle/>
          <a:p>
            <a:r>
              <a:rPr lang="nb-NO" sz="1800" dirty="0"/>
              <a:t>De største bedriftene har ryggrad til å finansiere egne utviklingsprosjekter</a:t>
            </a:r>
          </a:p>
          <a:p>
            <a:pPr lvl="1"/>
            <a:r>
              <a:rPr lang="nb-NO" sz="1600" dirty="0"/>
              <a:t>Inkl. oppkjøp av Juniorer eller deres prosjekter</a:t>
            </a:r>
          </a:p>
          <a:p>
            <a:r>
              <a:rPr lang="nb-NO" sz="1800" dirty="0"/>
              <a:t>De middelsstore bedriftene er avhengig av finansieringsvilje for å kunne kjøre utviklingsprosjekter</a:t>
            </a:r>
          </a:p>
          <a:p>
            <a:pPr lvl="1"/>
            <a:r>
              <a:rPr lang="nb-NO" sz="1600" dirty="0"/>
              <a:t>Evt. joint </a:t>
            </a:r>
            <a:r>
              <a:rPr lang="nb-NO" sz="1600" dirty="0" err="1"/>
              <a:t>ventures</a:t>
            </a:r>
            <a:r>
              <a:rPr lang="nb-NO" sz="1600" dirty="0"/>
              <a:t> med andre selskaper</a:t>
            </a:r>
          </a:p>
          <a:p>
            <a:r>
              <a:rPr lang="nb-NO" sz="1800" dirty="0"/>
              <a:t>De små bedriftene (juniors) er avhengig av å selge til eller bli kjøpt opp av større bedrifter for å kunne kjøre utviklingsprosjekter</a:t>
            </a:r>
          </a:p>
          <a:p>
            <a:pPr lvl="1"/>
            <a:r>
              <a:rPr lang="nb-NO" sz="1400" dirty="0"/>
              <a:t>De finansierer sine leteprosjekter ved aksjeemisjoner, hvor målet er salg/oppkjøp av de mest lovende prosjektene</a:t>
            </a:r>
          </a:p>
          <a:p>
            <a:r>
              <a:rPr lang="nb-NO" sz="1800" dirty="0"/>
              <a:t>All offentlig rapportering av leteresultater skal utarbeides i henhold til rapporteringsregelverk for mineralreserver og ressurser</a:t>
            </a:r>
          </a:p>
          <a:p>
            <a:pPr lvl="1"/>
            <a:r>
              <a:rPr lang="nb-NO" sz="1400" dirty="0"/>
              <a:t>Gjelder for alle børsnoterte selskap ved de viktigste børsene i verden</a:t>
            </a:r>
          </a:p>
          <a:p>
            <a:pPr lvl="1"/>
            <a:endParaRPr lang="nb-NO" sz="1400" dirty="0"/>
          </a:p>
        </p:txBody>
      </p:sp>
    </p:spTree>
    <p:extLst>
      <p:ext uri="{BB962C8B-B14F-4D97-AF65-F5344CB8AC3E}">
        <p14:creationId xmlns:p14="http://schemas.microsoft.com/office/powerpoint/2010/main" val="2781275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4A7FF5-DDD4-4B4D-A934-D4532280C3F4}"/>
              </a:ext>
            </a:extLst>
          </p:cNvPr>
          <p:cNvSpPr>
            <a:spLocks noGrp="1"/>
          </p:cNvSpPr>
          <p:nvPr>
            <p:ph type="title"/>
          </p:nvPr>
        </p:nvSpPr>
        <p:spPr/>
        <p:txBody>
          <a:bodyPr/>
          <a:lstStyle/>
          <a:p>
            <a:r>
              <a:rPr lang="nb-NO" dirty="0" err="1"/>
              <a:t>Feasibility</a:t>
            </a:r>
            <a:r>
              <a:rPr lang="nb-NO" dirty="0"/>
              <a:t> (lønnsomhets-) studie</a:t>
            </a:r>
          </a:p>
        </p:txBody>
      </p:sp>
      <p:sp>
        <p:nvSpPr>
          <p:cNvPr id="3" name="Plassholder for innhold 2">
            <a:extLst>
              <a:ext uri="{FF2B5EF4-FFF2-40B4-BE49-F238E27FC236}">
                <a16:creationId xmlns:a16="http://schemas.microsoft.com/office/drawing/2014/main" id="{8CE0B5D2-1A7B-D34F-B2CD-FF222862239D}"/>
              </a:ext>
            </a:extLst>
          </p:cNvPr>
          <p:cNvSpPr>
            <a:spLocks noGrp="1"/>
          </p:cNvSpPr>
          <p:nvPr>
            <p:ph idx="1"/>
          </p:nvPr>
        </p:nvSpPr>
        <p:spPr>
          <a:xfrm>
            <a:off x="301385" y="2717782"/>
            <a:ext cx="8418747" cy="1906258"/>
          </a:xfrm>
        </p:spPr>
        <p:txBody>
          <a:bodyPr/>
          <a:lstStyle/>
          <a:p>
            <a:r>
              <a:rPr lang="nb-NO" sz="1100" dirty="0"/>
              <a:t>Når et </a:t>
            </a:r>
            <a:r>
              <a:rPr lang="nb-NO" sz="1100" dirty="0" err="1"/>
              <a:t>mineralprosjekt</a:t>
            </a:r>
            <a:r>
              <a:rPr lang="nb-NO" sz="1100" dirty="0"/>
              <a:t> skal løftes videre og sikres finansiering og tillatelser</a:t>
            </a:r>
          </a:p>
          <a:p>
            <a:endParaRPr lang="nb-NO" sz="1100" dirty="0"/>
          </a:p>
          <a:p>
            <a:pPr lvl="1"/>
            <a:r>
              <a:rPr lang="nb-NO" sz="1100" dirty="0" err="1"/>
              <a:t>Prefeasibility</a:t>
            </a:r>
            <a:r>
              <a:rPr lang="nb-NO" sz="1100" dirty="0"/>
              <a:t> (PFS)</a:t>
            </a:r>
          </a:p>
          <a:p>
            <a:pPr lvl="1"/>
            <a:r>
              <a:rPr lang="nb-NO" sz="1100" dirty="0"/>
              <a:t>(Definitive / </a:t>
            </a:r>
            <a:r>
              <a:rPr lang="nb-NO" sz="1100" dirty="0" err="1"/>
              <a:t>Bankable</a:t>
            </a:r>
            <a:r>
              <a:rPr lang="nb-NO" sz="1100" dirty="0"/>
              <a:t>)</a:t>
            </a:r>
            <a:r>
              <a:rPr lang="nb-NO" sz="1100" dirty="0" err="1"/>
              <a:t>Prefeasibility</a:t>
            </a:r>
            <a:r>
              <a:rPr lang="nb-NO" sz="1100" dirty="0"/>
              <a:t> (DFS)</a:t>
            </a:r>
          </a:p>
          <a:p>
            <a:pPr lvl="1"/>
            <a:endParaRPr lang="nb-NO" sz="1100" dirty="0"/>
          </a:p>
          <a:p>
            <a:r>
              <a:rPr lang="nb-NO" sz="1100" dirty="0"/>
              <a:t>Gir svar på</a:t>
            </a:r>
          </a:p>
          <a:p>
            <a:pPr lvl="1"/>
            <a:r>
              <a:rPr lang="nb-NO" sz="1100" dirty="0"/>
              <a:t>ressurser og reserver</a:t>
            </a:r>
          </a:p>
          <a:p>
            <a:pPr lvl="1"/>
            <a:r>
              <a:rPr lang="nb-NO" sz="1100" dirty="0" err="1"/>
              <a:t>Brytningsplaner</a:t>
            </a:r>
            <a:endParaRPr lang="nb-NO" sz="1100" dirty="0"/>
          </a:p>
          <a:p>
            <a:pPr lvl="1"/>
            <a:r>
              <a:rPr lang="nb-NO" sz="1100" dirty="0" err="1"/>
              <a:t>Oppredningsløsninger</a:t>
            </a:r>
            <a:endParaRPr lang="nb-NO" sz="1100" dirty="0"/>
          </a:p>
          <a:p>
            <a:pPr lvl="1"/>
            <a:r>
              <a:rPr lang="nb-NO" sz="1100" dirty="0"/>
              <a:t>CAPEX og OPEX og inntekter</a:t>
            </a:r>
          </a:p>
        </p:txBody>
      </p:sp>
      <p:pic>
        <p:nvPicPr>
          <p:cNvPr id="6" name="Bilde 5">
            <a:extLst>
              <a:ext uri="{FF2B5EF4-FFF2-40B4-BE49-F238E27FC236}">
                <a16:creationId xmlns:a16="http://schemas.microsoft.com/office/drawing/2014/main" id="{B364AA6D-80A5-E04F-8337-21CD999E6BC5}"/>
              </a:ext>
            </a:extLst>
          </p:cNvPr>
          <p:cNvPicPr>
            <a:picLocks noChangeAspect="1"/>
          </p:cNvPicPr>
          <p:nvPr/>
        </p:nvPicPr>
        <p:blipFill>
          <a:blip r:embed="rId2"/>
          <a:stretch>
            <a:fillRect/>
          </a:stretch>
        </p:blipFill>
        <p:spPr>
          <a:xfrm>
            <a:off x="1644650" y="977919"/>
            <a:ext cx="5854700" cy="1447800"/>
          </a:xfrm>
          <a:prstGeom prst="rect">
            <a:avLst/>
          </a:prstGeom>
        </p:spPr>
      </p:pic>
      <p:sp>
        <p:nvSpPr>
          <p:cNvPr id="7" name="Ellipse 6">
            <a:extLst>
              <a:ext uri="{FF2B5EF4-FFF2-40B4-BE49-F238E27FC236}">
                <a16:creationId xmlns:a16="http://schemas.microsoft.com/office/drawing/2014/main" id="{D89170F4-E833-1243-9F6D-D82964D55A59}"/>
              </a:ext>
            </a:extLst>
          </p:cNvPr>
          <p:cNvSpPr/>
          <p:nvPr/>
        </p:nvSpPr>
        <p:spPr>
          <a:xfrm>
            <a:off x="2165068" y="787419"/>
            <a:ext cx="3173427" cy="1828800"/>
          </a:xfrm>
          <a:prstGeom prst="ellipse">
            <a:avLst/>
          </a:prstGeom>
          <a:noFill/>
          <a:ln>
            <a:solidFill>
              <a:srgbClr val="FF000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1926207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Topp 10 verdens største gruveselskap</a:t>
            </a:r>
          </a:p>
        </p:txBody>
      </p:sp>
      <p:pic>
        <p:nvPicPr>
          <p:cNvPr id="6" name="Content Placeholder 5"/>
          <p:cNvPicPr>
            <a:picLocks noGrp="1" noChangeAspect="1" noChangeArrowheads="1"/>
          </p:cNvPicPr>
          <p:nvPr>
            <p:ph sz="half" idx="1"/>
          </p:nvPr>
        </p:nvPicPr>
        <p:blipFill>
          <a:blip r:embed="rId3" cstate="print"/>
          <a:stretch>
            <a:fillRect/>
          </a:stretch>
        </p:blipFill>
        <p:spPr bwMode="auto">
          <a:xfrm>
            <a:off x="1952625" y="2236396"/>
            <a:ext cx="2857500" cy="1580345"/>
          </a:xfrm>
          <a:prstGeom prst="rect">
            <a:avLst/>
          </a:prstGeom>
          <a:noFill/>
          <a:ln w="9525">
            <a:noFill/>
            <a:miter lim="800000"/>
            <a:headEnd/>
            <a:tailEnd/>
          </a:ln>
        </p:spPr>
      </p:pic>
      <p:sp>
        <p:nvSpPr>
          <p:cNvPr id="7" name="Content Placeholder 6"/>
          <p:cNvSpPr>
            <a:spLocks noGrp="1"/>
          </p:cNvSpPr>
          <p:nvPr>
            <p:ph sz="half" idx="2"/>
          </p:nvPr>
        </p:nvSpPr>
        <p:spPr>
          <a:xfrm>
            <a:off x="4896036" y="1221600"/>
            <a:ext cx="2857500" cy="3086100"/>
          </a:xfrm>
        </p:spPr>
        <p:txBody>
          <a:bodyPr>
            <a:normAutofit fontScale="77500" lnSpcReduction="20000"/>
          </a:bodyPr>
          <a:lstStyle/>
          <a:p>
            <a:pPr marL="0" indent="0">
              <a:buNone/>
            </a:pPr>
            <a:r>
              <a:rPr lang="nb-NO" sz="1800" b="1" dirty="0"/>
              <a:t>Omsetning i 2017:</a:t>
            </a:r>
          </a:p>
          <a:p>
            <a:r>
              <a:rPr lang="nb-NO" sz="1800" dirty="0" err="1"/>
              <a:t>Glencore</a:t>
            </a:r>
            <a:endParaRPr lang="nb-NO" sz="1800" dirty="0"/>
          </a:p>
          <a:p>
            <a:r>
              <a:rPr lang="nb-NO" sz="1800" dirty="0"/>
              <a:t>Rio </a:t>
            </a:r>
            <a:r>
              <a:rPr lang="nb-NO" sz="1800" dirty="0" err="1"/>
              <a:t>Tinto</a:t>
            </a:r>
            <a:endParaRPr lang="nb-NO" sz="1800" dirty="0"/>
          </a:p>
          <a:p>
            <a:r>
              <a:rPr lang="nb-NO" sz="1800" dirty="0"/>
              <a:t>BHP</a:t>
            </a:r>
          </a:p>
          <a:p>
            <a:r>
              <a:rPr lang="nb-NO" sz="1800" dirty="0"/>
              <a:t>Vale S.A.</a:t>
            </a:r>
          </a:p>
          <a:p>
            <a:r>
              <a:rPr lang="nb-NO" sz="1800" dirty="0"/>
              <a:t>Jiangxi </a:t>
            </a:r>
            <a:r>
              <a:rPr lang="nb-NO" sz="1800" dirty="0" err="1"/>
              <a:t>Copper</a:t>
            </a:r>
            <a:r>
              <a:rPr lang="nb-NO" sz="1800" dirty="0"/>
              <a:t> Corporation Limited (JCCL)</a:t>
            </a:r>
          </a:p>
          <a:p>
            <a:r>
              <a:rPr lang="nb-NO" sz="1800" dirty="0"/>
              <a:t>China </a:t>
            </a:r>
            <a:r>
              <a:rPr lang="nb-NO" sz="1800" dirty="0" err="1"/>
              <a:t>Shenhua</a:t>
            </a:r>
            <a:r>
              <a:rPr lang="nb-NO" sz="1800" dirty="0"/>
              <a:t> Energy Company (CSEC) </a:t>
            </a:r>
          </a:p>
          <a:p>
            <a:r>
              <a:rPr lang="nb-NO" sz="1800" dirty="0"/>
              <a:t>Anglo American</a:t>
            </a:r>
          </a:p>
          <a:p>
            <a:r>
              <a:rPr lang="nb-NO" sz="1800" dirty="0"/>
              <a:t>Freeport </a:t>
            </a:r>
            <a:r>
              <a:rPr lang="nb-NO" sz="1800" dirty="0" err="1"/>
              <a:t>McMoRan</a:t>
            </a:r>
            <a:endParaRPr lang="nb-NO" sz="1800" dirty="0"/>
          </a:p>
          <a:p>
            <a:r>
              <a:rPr lang="nb-NO" sz="1800" dirty="0" err="1"/>
              <a:t>Corporacion</a:t>
            </a:r>
            <a:r>
              <a:rPr lang="nb-NO" sz="1800" dirty="0"/>
              <a:t> </a:t>
            </a:r>
            <a:r>
              <a:rPr lang="nb-NO" sz="1800" dirty="0" err="1"/>
              <a:t>Nacional</a:t>
            </a:r>
            <a:r>
              <a:rPr lang="nb-NO" sz="1800" dirty="0"/>
              <a:t> del </a:t>
            </a:r>
            <a:r>
              <a:rPr lang="nb-NO" sz="1800" dirty="0" err="1"/>
              <a:t>Cobre</a:t>
            </a:r>
            <a:r>
              <a:rPr lang="nb-NO" sz="1800" dirty="0"/>
              <a:t> de Chile (CODELCO) </a:t>
            </a:r>
          </a:p>
          <a:p>
            <a:r>
              <a:rPr lang="nb-NO" sz="1800" dirty="0" err="1"/>
              <a:t>Zijin</a:t>
            </a:r>
            <a:r>
              <a:rPr lang="nb-NO" sz="1800" dirty="0"/>
              <a:t> Mining Group Company Limited</a:t>
            </a:r>
          </a:p>
        </p:txBody>
      </p:sp>
    </p:spTree>
    <p:extLst>
      <p:ext uri="{BB962C8B-B14F-4D97-AF65-F5344CB8AC3E}">
        <p14:creationId xmlns:p14="http://schemas.microsoft.com/office/powerpoint/2010/main" val="3612645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C2D234-112D-5647-8709-6F44DEF6A8B3}"/>
              </a:ext>
            </a:extLst>
          </p:cNvPr>
          <p:cNvSpPr>
            <a:spLocks noGrp="1"/>
          </p:cNvSpPr>
          <p:nvPr>
            <p:ph type="title"/>
          </p:nvPr>
        </p:nvSpPr>
        <p:spPr>
          <a:xfrm>
            <a:off x="301385" y="298339"/>
            <a:ext cx="8418747" cy="648512"/>
          </a:xfrm>
        </p:spPr>
        <p:txBody>
          <a:bodyPr wrap="square" anchor="t">
            <a:normAutofit/>
          </a:bodyPr>
          <a:lstStyle/>
          <a:p>
            <a:pPr>
              <a:lnSpc>
                <a:spcPct val="90000"/>
              </a:lnSpc>
            </a:pPr>
            <a:r>
              <a:rPr lang="nb-NO" sz="2500"/>
              <a:t>Koblingen mellom næring og industriell bearbeiding</a:t>
            </a:r>
          </a:p>
        </p:txBody>
      </p:sp>
      <p:sp>
        <p:nvSpPr>
          <p:cNvPr id="7" name="Content Placeholder 2">
            <a:extLst>
              <a:ext uri="{FF2B5EF4-FFF2-40B4-BE49-F238E27FC236}">
                <a16:creationId xmlns:a16="http://schemas.microsoft.com/office/drawing/2014/main" id="{C55B36CE-C473-4585-B57F-290BC3D481A3}"/>
              </a:ext>
            </a:extLst>
          </p:cNvPr>
          <p:cNvSpPr>
            <a:spLocks noGrp="1"/>
          </p:cNvSpPr>
          <p:nvPr>
            <p:ph idx="1"/>
          </p:nvPr>
        </p:nvSpPr>
        <p:spPr>
          <a:xfrm>
            <a:off x="301385" y="1010266"/>
            <a:ext cx="8418747" cy="3613774"/>
          </a:xfrm>
        </p:spPr>
        <p:txBody>
          <a:bodyPr/>
          <a:lstStyle/>
          <a:p>
            <a:r>
              <a:rPr lang="nb-NO"/>
              <a:t>Her skilles det på malm og industrimineraler</a:t>
            </a:r>
          </a:p>
          <a:p>
            <a:endParaRPr lang="nb-NO"/>
          </a:p>
          <a:p>
            <a:r>
              <a:rPr lang="nb-NO"/>
              <a:t>Industrimineralsektoren produserer ofte “konsentrat” som selges videre til kunder som foredler videre </a:t>
            </a:r>
          </a:p>
          <a:p>
            <a:endParaRPr lang="nb-NO"/>
          </a:p>
          <a:p>
            <a:r>
              <a:rPr lang="nb-NO"/>
              <a:t>Metaller - her produseres metallkonsentrater som så enten foredles videre eller selges til smelteverk</a:t>
            </a:r>
          </a:p>
        </p:txBody>
      </p:sp>
    </p:spTree>
    <p:extLst>
      <p:ext uri="{BB962C8B-B14F-4D97-AF65-F5344CB8AC3E}">
        <p14:creationId xmlns:p14="http://schemas.microsoft.com/office/powerpoint/2010/main" val="2769263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7F9778-14D2-A44B-A7B0-9F353F05351B}"/>
              </a:ext>
            </a:extLst>
          </p:cNvPr>
          <p:cNvSpPr>
            <a:spLocks noGrp="1"/>
          </p:cNvSpPr>
          <p:nvPr>
            <p:ph type="title"/>
          </p:nvPr>
        </p:nvSpPr>
        <p:spPr/>
        <p:txBody>
          <a:bodyPr/>
          <a:lstStyle/>
          <a:p>
            <a:r>
              <a:rPr lang="nb-NO"/>
              <a:t>Sikre egen råvaretilgang</a:t>
            </a:r>
          </a:p>
        </p:txBody>
      </p:sp>
      <p:sp>
        <p:nvSpPr>
          <p:cNvPr id="3" name="Plassholder for innhold 2">
            <a:extLst>
              <a:ext uri="{FF2B5EF4-FFF2-40B4-BE49-F238E27FC236}">
                <a16:creationId xmlns:a16="http://schemas.microsoft.com/office/drawing/2014/main" id="{42E41F96-9CBA-8E4A-9EA4-7A85D59F2AD7}"/>
              </a:ext>
            </a:extLst>
          </p:cNvPr>
          <p:cNvSpPr>
            <a:spLocks noGrp="1"/>
          </p:cNvSpPr>
          <p:nvPr>
            <p:ph idx="1"/>
          </p:nvPr>
        </p:nvSpPr>
        <p:spPr/>
        <p:txBody>
          <a:bodyPr/>
          <a:lstStyle/>
          <a:p>
            <a:r>
              <a:rPr lang="nb-NO" dirty="0"/>
              <a:t>Hydro Aluminium</a:t>
            </a:r>
          </a:p>
          <a:p>
            <a:pPr lvl="1"/>
            <a:r>
              <a:rPr lang="nb-NO" dirty="0"/>
              <a:t>Kjøpte opp Vale sin Bauxitt divisjon i 2010 med formål å sikre egen tilgang til råstoffet Bauxitt </a:t>
            </a:r>
          </a:p>
          <a:p>
            <a:r>
              <a:rPr lang="nb-NO" dirty="0"/>
              <a:t>Elkem AS</a:t>
            </a:r>
          </a:p>
          <a:p>
            <a:pPr lvl="1"/>
            <a:r>
              <a:rPr lang="nb-NO" dirty="0"/>
              <a:t>Eier kvarts-/kvartsittgruver i Norge og utlandet. Alt styres fra en “råvaregruppe” i Norge.</a:t>
            </a:r>
          </a:p>
          <a:p>
            <a:pPr lvl="1"/>
            <a:r>
              <a:rPr lang="nb-NO" dirty="0"/>
              <a:t>De norske gruvene er viktige for kvaliteten/stabiliteten men også avhengig av import</a:t>
            </a:r>
          </a:p>
          <a:p>
            <a:pPr lvl="1"/>
            <a:r>
              <a:rPr lang="nb-NO" dirty="0"/>
              <a:t>Selvforsynt til store deler av produksjonen ved sine smelteverk men noe innkjøp</a:t>
            </a:r>
          </a:p>
        </p:txBody>
      </p:sp>
    </p:spTree>
    <p:extLst>
      <p:ext uri="{BB962C8B-B14F-4D97-AF65-F5344CB8AC3E}">
        <p14:creationId xmlns:p14="http://schemas.microsoft.com/office/powerpoint/2010/main" val="3501345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3F7C1E0A-B56B-E548-9475-BBEE5E5BD7C3}"/>
              </a:ext>
            </a:extLst>
          </p:cNvPr>
          <p:cNvSpPr>
            <a:spLocks noGrp="1"/>
          </p:cNvSpPr>
          <p:nvPr>
            <p:ph type="title"/>
          </p:nvPr>
        </p:nvSpPr>
        <p:spPr>
          <a:xfrm>
            <a:off x="722313" y="3305176"/>
            <a:ext cx="7772400" cy="707886"/>
          </a:xfrm>
        </p:spPr>
        <p:txBody>
          <a:bodyPr/>
          <a:lstStyle/>
          <a:p>
            <a:r>
              <a:rPr lang="en-AU" dirty="0" err="1"/>
              <a:t>Takk</a:t>
            </a:r>
            <a:r>
              <a:rPr lang="en-AU" dirty="0"/>
              <a:t> for meg </a:t>
            </a:r>
            <a:r>
              <a:rPr lang="en-AU" dirty="0">
                <a:sym typeface="Wingdings" pitchFamily="2" charset="2"/>
              </a:rPr>
              <a:t></a:t>
            </a:r>
            <a:endParaRPr lang="en-AU" dirty="0"/>
          </a:p>
        </p:txBody>
      </p:sp>
      <p:sp>
        <p:nvSpPr>
          <p:cNvPr id="5" name="Plassholder for tekst 4">
            <a:extLst>
              <a:ext uri="{FF2B5EF4-FFF2-40B4-BE49-F238E27FC236}">
                <a16:creationId xmlns:a16="http://schemas.microsoft.com/office/drawing/2014/main" id="{93BF841F-049D-0C4A-9D20-FFE219CD505B}"/>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358529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737DA5-D280-1044-8B41-28E2B622938D}"/>
              </a:ext>
            </a:extLst>
          </p:cNvPr>
          <p:cNvSpPr>
            <a:spLocks noGrp="1"/>
          </p:cNvSpPr>
          <p:nvPr>
            <p:ph type="title"/>
          </p:nvPr>
        </p:nvSpPr>
        <p:spPr>
          <a:xfrm>
            <a:off x="249043" y="205979"/>
            <a:ext cx="8552985" cy="646331"/>
          </a:xfrm>
        </p:spPr>
        <p:txBody>
          <a:bodyPr anchor="t">
            <a:normAutofit/>
          </a:bodyPr>
          <a:lstStyle/>
          <a:p>
            <a:r>
              <a:rPr lang="nb-NO"/>
              <a:t>Metaller / Mineraler </a:t>
            </a:r>
          </a:p>
        </p:txBody>
      </p:sp>
      <p:sp>
        <p:nvSpPr>
          <p:cNvPr id="3" name="Plassholder for innhold 2">
            <a:extLst>
              <a:ext uri="{FF2B5EF4-FFF2-40B4-BE49-F238E27FC236}">
                <a16:creationId xmlns:a16="http://schemas.microsoft.com/office/drawing/2014/main" id="{AE58BB9A-8A0B-124D-B967-5B1A41EBCB24}"/>
              </a:ext>
            </a:extLst>
          </p:cNvPr>
          <p:cNvSpPr>
            <a:spLocks noGrp="1"/>
          </p:cNvSpPr>
          <p:nvPr>
            <p:ph sz="half" idx="1"/>
          </p:nvPr>
        </p:nvSpPr>
        <p:spPr>
          <a:xfrm>
            <a:off x="249043" y="1200151"/>
            <a:ext cx="5333610" cy="3394472"/>
          </a:xfrm>
        </p:spPr>
        <p:txBody>
          <a:bodyPr>
            <a:normAutofit fontScale="92500"/>
          </a:bodyPr>
          <a:lstStyle/>
          <a:p>
            <a:pPr>
              <a:lnSpc>
                <a:spcPct val="90000"/>
              </a:lnSpc>
            </a:pPr>
            <a:r>
              <a:rPr lang="nb-NO" sz="1800" b="1" dirty="0"/>
              <a:t>Metaller</a:t>
            </a:r>
            <a:r>
              <a:rPr lang="nb-NO" sz="1800" dirty="0"/>
              <a:t> er grunnstoffer (elementer i det periodiske system) - </a:t>
            </a:r>
            <a:r>
              <a:rPr lang="nb-NO" sz="1800" dirty="0" err="1"/>
              <a:t>evt</a:t>
            </a:r>
            <a:r>
              <a:rPr lang="nb-NO" sz="1800" dirty="0"/>
              <a:t> legering av to eller flere av disse - som i ren tilstand leder elektrisitet og varme og har karakteristisk metallglans.</a:t>
            </a:r>
          </a:p>
          <a:p>
            <a:pPr>
              <a:lnSpc>
                <a:spcPct val="90000"/>
              </a:lnSpc>
            </a:pPr>
            <a:endParaRPr lang="nb-NO" sz="1800" dirty="0"/>
          </a:p>
          <a:p>
            <a:pPr>
              <a:lnSpc>
                <a:spcPct val="90000"/>
              </a:lnSpc>
            </a:pPr>
            <a:r>
              <a:rPr lang="nb-NO" sz="1800" b="1" dirty="0"/>
              <a:t>Mineraler</a:t>
            </a:r>
            <a:r>
              <a:rPr lang="nb-NO" sz="1800" dirty="0"/>
              <a:t> er naturlig forekommende grunnstoffer og kjemiske forbindelser som har karakteristiske fysiske egenskaper. Disse egenskapene kan for eksempel være krystallform, farge, strekfarge, glans, hardhet, spaltbarhet (kløv), brudd, densitet og optiske forhold.</a:t>
            </a:r>
          </a:p>
          <a:p>
            <a:pPr>
              <a:lnSpc>
                <a:spcPct val="90000"/>
              </a:lnSpc>
            </a:pPr>
            <a:endParaRPr lang="nb-NO" sz="1800" dirty="0"/>
          </a:p>
          <a:p>
            <a:pPr marL="0" indent="0">
              <a:lnSpc>
                <a:spcPct val="90000"/>
              </a:lnSpc>
              <a:buNone/>
            </a:pPr>
            <a:r>
              <a:rPr lang="nb-NO" sz="1800" dirty="0"/>
              <a:t>(SNL, 2020)</a:t>
            </a:r>
          </a:p>
        </p:txBody>
      </p:sp>
      <p:pic>
        <p:nvPicPr>
          <p:cNvPr id="1026" name="Picture 2" descr="Ore genesis - Wikipedia">
            <a:extLst>
              <a:ext uri="{FF2B5EF4-FFF2-40B4-BE49-F238E27FC236}">
                <a16:creationId xmlns:a16="http://schemas.microsoft.com/office/drawing/2014/main" id="{564D19A7-BAEC-4E4A-97D8-EBBB19B79B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96" r="5394" b="-1"/>
          <a:stretch/>
        </p:blipFill>
        <p:spPr bwMode="auto">
          <a:xfrm>
            <a:off x="5872939" y="319963"/>
            <a:ext cx="2428721" cy="2041357"/>
          </a:xfrm>
          <a:prstGeom prst="rect">
            <a:avLst/>
          </a:prstGeom>
          <a:solidFill>
            <a:srgbClr val="FFFFFF"/>
          </a:solidFill>
        </p:spPr>
      </p:pic>
      <p:pic>
        <p:nvPicPr>
          <p:cNvPr id="1028" name="Picture 4" descr="Kvarts – Wikipedia">
            <a:extLst>
              <a:ext uri="{FF2B5EF4-FFF2-40B4-BE49-F238E27FC236}">
                <a16:creationId xmlns:a16="http://schemas.microsoft.com/office/drawing/2014/main" id="{5B207B97-8B8E-624A-9064-35D7B3964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939" y="2553266"/>
            <a:ext cx="2396376" cy="204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09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6E6E13-8D8B-A644-8140-D875CC1FE7CD}"/>
              </a:ext>
            </a:extLst>
          </p:cNvPr>
          <p:cNvSpPr>
            <a:spLocks noGrp="1"/>
          </p:cNvSpPr>
          <p:nvPr>
            <p:ph type="title"/>
          </p:nvPr>
        </p:nvSpPr>
        <p:spPr/>
        <p:txBody>
          <a:bodyPr/>
          <a:lstStyle/>
          <a:p>
            <a:r>
              <a:rPr lang="nb-NO"/>
              <a:t>Definisjoner</a:t>
            </a:r>
          </a:p>
        </p:txBody>
      </p:sp>
      <p:sp>
        <p:nvSpPr>
          <p:cNvPr id="3" name="Plassholder for innhold 2">
            <a:extLst>
              <a:ext uri="{FF2B5EF4-FFF2-40B4-BE49-F238E27FC236}">
                <a16:creationId xmlns:a16="http://schemas.microsoft.com/office/drawing/2014/main" id="{EB98C2F0-DE5F-4E42-AA65-3E16F7656AAE}"/>
              </a:ext>
            </a:extLst>
          </p:cNvPr>
          <p:cNvSpPr>
            <a:spLocks noGrp="1"/>
          </p:cNvSpPr>
          <p:nvPr>
            <p:ph idx="1"/>
          </p:nvPr>
        </p:nvSpPr>
        <p:spPr/>
        <p:txBody>
          <a:bodyPr/>
          <a:lstStyle/>
          <a:p>
            <a:r>
              <a:rPr lang="nb-NO"/>
              <a:t>Metalliske malmer definert som økonomisk drivbare forekomster som utnyttes for sitt innhold av en eller flere metaller </a:t>
            </a:r>
          </a:p>
          <a:p>
            <a:r>
              <a:rPr lang="nb-NO">
                <a:solidFill>
                  <a:schemeClr val="bg1">
                    <a:lumMod val="65000"/>
                  </a:schemeClr>
                </a:solidFill>
              </a:rPr>
              <a:t>(I hht mineralloven er malm definert som en mineralforekomst som utnyttes for sitt innhold av metallerm med tetthet høyere enn 5 g/ton)</a:t>
            </a:r>
          </a:p>
          <a:p>
            <a:r>
              <a:rPr lang="nb-NO"/>
              <a:t>Industrimineralforekomster utnyttes for de fysiske og/eller kjemiske egenskapene til et eller flere av mineralene i forekomsten</a:t>
            </a:r>
          </a:p>
        </p:txBody>
      </p:sp>
    </p:spTree>
    <p:extLst>
      <p:ext uri="{BB962C8B-B14F-4D97-AF65-F5344CB8AC3E}">
        <p14:creationId xmlns:p14="http://schemas.microsoft.com/office/powerpoint/2010/main" val="255563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”Tonnasje”</a:t>
            </a:r>
          </a:p>
        </p:txBody>
      </p:sp>
      <p:sp>
        <p:nvSpPr>
          <p:cNvPr id="5" name="Plassholder for innhold 4"/>
          <p:cNvSpPr>
            <a:spLocks noGrp="1"/>
          </p:cNvSpPr>
          <p:nvPr>
            <p:ph idx="1"/>
          </p:nvPr>
        </p:nvSpPr>
        <p:spPr/>
        <p:txBody>
          <a:bodyPr>
            <a:normAutofit fontScale="92500" lnSpcReduction="10000"/>
          </a:bodyPr>
          <a:lstStyle/>
          <a:p>
            <a:r>
              <a:rPr lang="nb-NO" sz="2000" dirty="0"/>
              <a:t>Mengde malm måles i vekt eller volum</a:t>
            </a:r>
          </a:p>
          <a:p>
            <a:pPr lvl="1"/>
            <a:r>
              <a:rPr lang="nb-NO" sz="1800" dirty="0"/>
              <a:t>Dvs. ”tonn” og da ofte ”millioner tonn”</a:t>
            </a:r>
          </a:p>
          <a:p>
            <a:pPr lvl="1"/>
            <a:r>
              <a:rPr lang="nb-NO" sz="1800" dirty="0"/>
              <a:t>”m</a:t>
            </a:r>
            <a:r>
              <a:rPr lang="nb-NO" sz="1800" baseline="30000" dirty="0"/>
              <a:t>3</a:t>
            </a:r>
            <a:r>
              <a:rPr lang="nb-NO" sz="1800" dirty="0"/>
              <a:t>” eller ”millioner m</a:t>
            </a:r>
            <a:r>
              <a:rPr lang="nb-NO" sz="1800" baseline="30000" dirty="0"/>
              <a:t>3</a:t>
            </a:r>
            <a:r>
              <a:rPr lang="nb-NO" sz="1800" dirty="0"/>
              <a:t>”	</a:t>
            </a:r>
          </a:p>
          <a:p>
            <a:r>
              <a:rPr lang="nb-NO" sz="2000" dirty="0"/>
              <a:t>Forholdet mellom masse og volum avhenger av egenvekt</a:t>
            </a:r>
          </a:p>
          <a:p>
            <a:pPr lvl="1"/>
            <a:r>
              <a:rPr lang="nb-NO" sz="1800" dirty="0"/>
              <a:t>E.g.</a:t>
            </a:r>
          </a:p>
          <a:p>
            <a:pPr lvl="2"/>
            <a:r>
              <a:rPr lang="nb-NO" sz="1600" dirty="0"/>
              <a:t>Kvartsitt  - typisk 2,62 g/cm</a:t>
            </a:r>
            <a:r>
              <a:rPr lang="nb-NO" sz="1600" baseline="30000" dirty="0"/>
              <a:t>3</a:t>
            </a:r>
          </a:p>
          <a:p>
            <a:pPr lvl="2"/>
            <a:r>
              <a:rPr lang="nb-NO" sz="1600" dirty="0"/>
              <a:t>Jernmalm (Rana Gruber) er satt til 3,71 g/cm</a:t>
            </a:r>
            <a:r>
              <a:rPr lang="nb-NO" sz="1600" baseline="30000" dirty="0"/>
              <a:t>3</a:t>
            </a:r>
          </a:p>
          <a:p>
            <a:pPr lvl="3"/>
            <a:r>
              <a:rPr lang="nb-NO" sz="1400" dirty="0"/>
              <a:t>Kvarts </a:t>
            </a:r>
            <a:r>
              <a:rPr lang="nb-NO" sz="1400" dirty="0" err="1"/>
              <a:t>ca</a:t>
            </a:r>
            <a:r>
              <a:rPr lang="nb-NO" sz="1400" dirty="0"/>
              <a:t> 2,62 g/cm</a:t>
            </a:r>
            <a:r>
              <a:rPr lang="nb-NO" sz="1400" baseline="30000" dirty="0"/>
              <a:t>3</a:t>
            </a:r>
          </a:p>
          <a:p>
            <a:pPr lvl="3"/>
            <a:r>
              <a:rPr lang="nb-NO" sz="1400" dirty="0"/>
              <a:t>Hematitt </a:t>
            </a:r>
            <a:r>
              <a:rPr lang="nb-NO" sz="1400" dirty="0" err="1"/>
              <a:t>ca</a:t>
            </a:r>
            <a:r>
              <a:rPr lang="nb-NO" sz="1400" dirty="0"/>
              <a:t> </a:t>
            </a:r>
            <a:r>
              <a:rPr lang="nb-NO" sz="1400" b="1" dirty="0"/>
              <a:t>5,3 </a:t>
            </a:r>
            <a:r>
              <a:rPr lang="nb-NO" sz="1400" dirty="0"/>
              <a:t>g/cm</a:t>
            </a:r>
            <a:r>
              <a:rPr lang="nb-NO" sz="1400" baseline="30000" dirty="0"/>
              <a:t>3</a:t>
            </a:r>
          </a:p>
          <a:p>
            <a:r>
              <a:rPr lang="nb-NO" sz="2000" dirty="0"/>
              <a:t>Volum eller masse kan ikke angi hvor mye verdifullt mineral / metall som er i en malm</a:t>
            </a:r>
          </a:p>
          <a:p>
            <a:r>
              <a:rPr lang="nb-NO" sz="2000" dirty="0"/>
              <a:t>Trenger konsentrasjon, ”gehalt”	</a:t>
            </a:r>
          </a:p>
          <a:p>
            <a:pPr lvl="2"/>
            <a:endParaRPr lang="nb-NO" sz="1600" dirty="0"/>
          </a:p>
          <a:p>
            <a:pPr lvl="1"/>
            <a:endParaRPr lang="nb-NO" sz="1800" dirty="0"/>
          </a:p>
        </p:txBody>
      </p:sp>
    </p:spTree>
    <p:extLst>
      <p:ext uri="{BB962C8B-B14F-4D97-AF65-F5344CB8AC3E}">
        <p14:creationId xmlns:p14="http://schemas.microsoft.com/office/powerpoint/2010/main" val="221258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”Gehalt”</a:t>
            </a:r>
          </a:p>
        </p:txBody>
      </p:sp>
      <p:sp>
        <p:nvSpPr>
          <p:cNvPr id="3" name="Plassholder for innhold 2"/>
          <p:cNvSpPr>
            <a:spLocks noGrp="1"/>
          </p:cNvSpPr>
          <p:nvPr>
            <p:ph idx="1"/>
          </p:nvPr>
        </p:nvSpPr>
        <p:spPr/>
        <p:txBody>
          <a:bodyPr/>
          <a:lstStyle/>
          <a:p>
            <a:r>
              <a:rPr lang="nb-NO" sz="2000" dirty="0"/>
              <a:t>Konsentrasjonen av et verdifullt element i en malm, </a:t>
            </a:r>
          </a:p>
          <a:p>
            <a:pPr lvl="1"/>
            <a:r>
              <a:rPr lang="nb-NO" sz="1800" dirty="0"/>
              <a:t>2,6 % </a:t>
            </a:r>
            <a:r>
              <a:rPr lang="nb-NO" sz="1800" dirty="0" err="1"/>
              <a:t>Cu</a:t>
            </a:r>
            <a:endParaRPr lang="nb-NO" sz="1800" dirty="0"/>
          </a:p>
          <a:p>
            <a:pPr lvl="1"/>
            <a:r>
              <a:rPr lang="nb-NO" sz="1800" dirty="0"/>
              <a:t>1,2 </a:t>
            </a:r>
            <a:r>
              <a:rPr lang="nb-NO" sz="1800" dirty="0" err="1"/>
              <a:t>ppm</a:t>
            </a:r>
            <a:r>
              <a:rPr lang="nb-NO" sz="1800" dirty="0"/>
              <a:t> Au</a:t>
            </a:r>
          </a:p>
          <a:p>
            <a:endParaRPr lang="nb-NO" sz="2000" dirty="0"/>
          </a:p>
          <a:p>
            <a:r>
              <a:rPr lang="nb-NO" sz="2000" dirty="0"/>
              <a:t>Gehalt kan ikke angi hvor mye </a:t>
            </a:r>
            <a:r>
              <a:rPr lang="nb-NO" sz="2000" dirty="0" err="1"/>
              <a:t>Cu</a:t>
            </a:r>
            <a:r>
              <a:rPr lang="nb-NO" sz="2000" dirty="0"/>
              <a:t> som er tilstede i malmen</a:t>
            </a:r>
          </a:p>
          <a:p>
            <a:r>
              <a:rPr lang="nb-NO" sz="2000" dirty="0"/>
              <a:t>Til syvende og sist er det mengden kobber du selger som gir avkastning</a:t>
            </a:r>
          </a:p>
          <a:p>
            <a:endParaRPr lang="nb-NO" sz="2000" dirty="0"/>
          </a:p>
          <a:p>
            <a:r>
              <a:rPr lang="nb-NO" sz="2000" dirty="0"/>
              <a:t>Må kombinere masse og konsentrasjon, eg.</a:t>
            </a:r>
          </a:p>
          <a:p>
            <a:pPr lvl="1"/>
            <a:r>
              <a:rPr lang="nb-NO" sz="1800" dirty="0"/>
              <a:t>750 </a:t>
            </a:r>
            <a:r>
              <a:rPr lang="nb-NO" sz="1800" dirty="0" err="1"/>
              <a:t>mill</a:t>
            </a:r>
            <a:r>
              <a:rPr lang="nb-NO" sz="1800" dirty="0"/>
              <a:t> tonn @2,6 % </a:t>
            </a:r>
            <a:r>
              <a:rPr lang="nb-NO" sz="1800" dirty="0" err="1"/>
              <a:t>Cu</a:t>
            </a:r>
            <a:endParaRPr lang="nb-NO" sz="1800" dirty="0"/>
          </a:p>
          <a:p>
            <a:pPr lvl="1"/>
            <a:endParaRPr lang="nb-NO" sz="1800" dirty="0"/>
          </a:p>
        </p:txBody>
      </p:sp>
    </p:spTree>
    <p:extLst>
      <p:ext uri="{BB962C8B-B14F-4D97-AF65-F5344CB8AC3E}">
        <p14:creationId xmlns:p14="http://schemas.microsoft.com/office/powerpoint/2010/main" val="419373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B0A42FD-F935-DC42-8068-BEE3CE99F496}"/>
              </a:ext>
            </a:extLst>
          </p:cNvPr>
          <p:cNvSpPr>
            <a:spLocks noGrp="1"/>
          </p:cNvSpPr>
          <p:nvPr>
            <p:ph type="title"/>
          </p:nvPr>
        </p:nvSpPr>
        <p:spPr>
          <a:xfrm>
            <a:off x="722313" y="3845541"/>
            <a:ext cx="7772400" cy="584775"/>
          </a:xfrm>
        </p:spPr>
        <p:txBody>
          <a:bodyPr/>
          <a:lstStyle/>
          <a:p>
            <a:r>
              <a:rPr lang="nb-NO" sz="3200" dirty="0"/>
              <a:t>Sektorene I mineralindustrien</a:t>
            </a:r>
          </a:p>
        </p:txBody>
      </p:sp>
      <p:pic>
        <p:nvPicPr>
          <p:cNvPr id="6" name="Bilde 5">
            <a:extLst>
              <a:ext uri="{FF2B5EF4-FFF2-40B4-BE49-F238E27FC236}">
                <a16:creationId xmlns:a16="http://schemas.microsoft.com/office/drawing/2014/main" id="{4EA78013-AB88-2045-9E9D-04FDFCB6AEFA}"/>
              </a:ext>
            </a:extLst>
          </p:cNvPr>
          <p:cNvPicPr>
            <a:picLocks noChangeAspect="1"/>
          </p:cNvPicPr>
          <p:nvPr/>
        </p:nvPicPr>
        <p:blipFill>
          <a:blip r:embed="rId2"/>
          <a:stretch>
            <a:fillRect/>
          </a:stretch>
        </p:blipFill>
        <p:spPr>
          <a:xfrm>
            <a:off x="1963348" y="0"/>
            <a:ext cx="5217304" cy="3987465"/>
          </a:xfrm>
          <a:prstGeom prst="rect">
            <a:avLst/>
          </a:prstGeom>
          <a:noFill/>
        </p:spPr>
      </p:pic>
      <p:sp>
        <p:nvSpPr>
          <p:cNvPr id="2" name="TekstSylinder 1">
            <a:extLst>
              <a:ext uri="{FF2B5EF4-FFF2-40B4-BE49-F238E27FC236}">
                <a16:creationId xmlns:a16="http://schemas.microsoft.com/office/drawing/2014/main" id="{9125748B-77AC-2A44-B2DA-DC323A69F03B}"/>
              </a:ext>
            </a:extLst>
          </p:cNvPr>
          <p:cNvSpPr txBox="1"/>
          <p:nvPr/>
        </p:nvSpPr>
        <p:spPr>
          <a:xfrm>
            <a:off x="411031" y="226937"/>
            <a:ext cx="2128468" cy="276999"/>
          </a:xfrm>
          <a:prstGeom prst="rect">
            <a:avLst/>
          </a:prstGeom>
          <a:noFill/>
        </p:spPr>
        <p:txBody>
          <a:bodyPr wrap="none" rtlCol="0">
            <a:spAutoFit/>
          </a:bodyPr>
          <a:lstStyle/>
          <a:p>
            <a:r>
              <a:rPr lang="en-AU" sz="1200" dirty="0" err="1">
                <a:solidFill>
                  <a:schemeClr val="bg1">
                    <a:lumMod val="65000"/>
                  </a:schemeClr>
                </a:solidFill>
              </a:rPr>
              <a:t>Figur</a:t>
            </a:r>
            <a:r>
              <a:rPr lang="en-AU" sz="1200" dirty="0">
                <a:solidFill>
                  <a:schemeClr val="bg1">
                    <a:lumMod val="65000"/>
                  </a:schemeClr>
                </a:solidFill>
              </a:rPr>
              <a:t>: Rolf Arne </a:t>
            </a:r>
            <a:r>
              <a:rPr lang="en-AU" sz="1200" dirty="0" err="1">
                <a:solidFill>
                  <a:schemeClr val="bg1">
                    <a:lumMod val="65000"/>
                  </a:schemeClr>
                </a:solidFill>
              </a:rPr>
              <a:t>Kleiv</a:t>
            </a:r>
            <a:r>
              <a:rPr lang="en-AU" sz="1200" dirty="0">
                <a:solidFill>
                  <a:schemeClr val="bg1">
                    <a:lumMod val="65000"/>
                  </a:schemeClr>
                </a:solidFill>
              </a:rPr>
              <a:t>, NTNU</a:t>
            </a:r>
          </a:p>
        </p:txBody>
      </p:sp>
    </p:spTree>
    <p:extLst>
      <p:ext uri="{BB962C8B-B14F-4D97-AF65-F5344CB8AC3E}">
        <p14:creationId xmlns:p14="http://schemas.microsoft.com/office/powerpoint/2010/main" val="62272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B6D7FF-897A-2E47-BA5A-2A3BA5C98D3B}"/>
              </a:ext>
            </a:extLst>
          </p:cNvPr>
          <p:cNvSpPr>
            <a:spLocks noGrp="1"/>
          </p:cNvSpPr>
          <p:nvPr>
            <p:ph type="title"/>
          </p:nvPr>
        </p:nvSpPr>
        <p:spPr/>
        <p:txBody>
          <a:bodyPr/>
          <a:lstStyle/>
          <a:p>
            <a:r>
              <a:rPr lang="nb-NO" dirty="0"/>
              <a:t>Sektorene i mineralindustrien</a:t>
            </a:r>
          </a:p>
        </p:txBody>
      </p:sp>
      <p:sp>
        <p:nvSpPr>
          <p:cNvPr id="3" name="Plassholder for innhold 2">
            <a:extLst>
              <a:ext uri="{FF2B5EF4-FFF2-40B4-BE49-F238E27FC236}">
                <a16:creationId xmlns:a16="http://schemas.microsoft.com/office/drawing/2014/main" id="{28BA8188-6669-5240-8834-7F3EDFEFCDF3}"/>
              </a:ext>
            </a:extLst>
          </p:cNvPr>
          <p:cNvSpPr>
            <a:spLocks noGrp="1"/>
          </p:cNvSpPr>
          <p:nvPr>
            <p:ph idx="1"/>
          </p:nvPr>
        </p:nvSpPr>
        <p:spPr/>
        <p:txBody>
          <a:bodyPr/>
          <a:lstStyle/>
          <a:p>
            <a:r>
              <a:rPr lang="nb-NO" dirty="0"/>
              <a:t>Industrien er delt inn i ulike sektorer</a:t>
            </a:r>
          </a:p>
          <a:p>
            <a:r>
              <a:rPr lang="nb-NO" dirty="0"/>
              <a:t>Ulik inndeling fra land til land basert på tradisjoner og lovgivning</a:t>
            </a:r>
          </a:p>
          <a:p>
            <a:endParaRPr lang="nb-NO" dirty="0"/>
          </a:p>
          <a:p>
            <a:pPr lvl="1"/>
            <a:r>
              <a:rPr lang="nb-NO" dirty="0"/>
              <a:t>Metalliske malmer</a:t>
            </a:r>
          </a:p>
          <a:p>
            <a:pPr lvl="1"/>
            <a:r>
              <a:rPr lang="nb-NO" dirty="0"/>
              <a:t>Industrimineraler</a:t>
            </a:r>
          </a:p>
          <a:p>
            <a:pPr lvl="1"/>
            <a:r>
              <a:rPr lang="nb-NO" dirty="0"/>
              <a:t>Byggeråstoffer</a:t>
            </a:r>
          </a:p>
          <a:p>
            <a:endParaRPr lang="nb-NO" dirty="0"/>
          </a:p>
          <a:p>
            <a:endParaRPr lang="nb-NO" dirty="0"/>
          </a:p>
        </p:txBody>
      </p:sp>
    </p:spTree>
    <p:extLst>
      <p:ext uri="{BB962C8B-B14F-4D97-AF65-F5344CB8AC3E}">
        <p14:creationId xmlns:p14="http://schemas.microsoft.com/office/powerpoint/2010/main" val="2935338263"/>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blaa_stripe_bunn_16_9" id="{06CDA077-D319-284F-8119-D9CA2608E69B}" vid="{5E773DD7-F7CF-F243-90E7-78EC275BD66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 NHO Fellesskapet" ma:contentTypeID="0x01010024A2C8D6A070534B9CF4AD2589879B1E040100510D1AA93E1C7449A9E07A0C73C138E6" ma:contentTypeVersion="13" ma:contentTypeDescription="Opprett et nytt dokument." ma:contentTypeScope="" ma:versionID="87cde9ea9221701b9c40e3fbd5e72ced">
  <xsd:schema xmlns:xsd="http://www.w3.org/2001/XMLSchema" xmlns:xs="http://www.w3.org/2001/XMLSchema" xmlns:p="http://schemas.microsoft.com/office/2006/metadata/properties" xmlns:ns2="f909def9-6662-4ec9-b2d2-41be86eee7c4" xmlns:ns3="749ab8b6-ff35-4a4f-9f18-9cef83ce6420" xmlns:ns4="4caef51f-96ac-471e-b3fb-3f27c24b1340" targetNamespace="http://schemas.microsoft.com/office/2006/metadata/properties" ma:root="true" ma:fieldsID="b91a62e5ce307d6639345fdbaa6bd7af" ns2:_="" ns3:_="" ns4:_="">
    <xsd:import namespace="f909def9-6662-4ec9-b2d2-41be86eee7c4"/>
    <xsd:import namespace="749ab8b6-ff35-4a4f-9f18-9cef83ce6420"/>
    <xsd:import namespace="4caef51f-96ac-471e-b3fb-3f27c24b1340"/>
    <xsd:element name="properties">
      <xsd:complexType>
        <xsd:sequence>
          <xsd:element name="documentManagement">
            <xsd:complexType>
              <xsd:all>
                <xsd:element ref="ns2:NHO_DocumentStatus" minOccurs="0"/>
                <xsd:element ref="ns2:NHO_DocumentProperty" minOccurs="0"/>
                <xsd:element ref="ns2:NHO_DocumentDate" minOccurs="0"/>
                <xsd:element ref="ns2:c33924c3673147c88830f2707c1978bc" minOccurs="0"/>
                <xsd:element ref="ns3:TaxCatchAll" minOccurs="0"/>
                <xsd:element ref="ns3:TaxCatchAllLabel" minOccurs="0"/>
                <xsd:element ref="ns2:p8a47c7619634ae9930087b62d76e394" minOccurs="0"/>
                <xsd:element ref="ns3:TaxKeywordTaxHTField" minOccurs="0"/>
                <xsd:element ref="ns2:ARENA_DocumentReference" minOccurs="0"/>
                <xsd:element ref="ns2:ARENA_DocumentRecipient" minOccurs="0"/>
                <xsd:element ref="ns2:ARENA_DocumentSende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9def9-6662-4ec9-b2d2-41be86eee7c4" elementFormDefault="qualified">
    <xsd:import namespace="http://schemas.microsoft.com/office/2006/documentManagement/types"/>
    <xsd:import namespace="http://schemas.microsoft.com/office/infopath/2007/PartnerControls"/>
    <xsd:element name="NHO_DocumentStatus" ma:index="8" nillable="true" ma:displayName="Status" ma:default="Under behandling" ma:description="Status" ma:format="Dropdown" ma:internalName="NHO_DocumentStatus" ma:readOnly="false">
      <xsd:simpleType>
        <xsd:restriction base="dms:Choice">
          <xsd:enumeration value="Under behandling"/>
          <xsd:enumeration value="Til fordeling"/>
          <xsd:enumeration value="Arkivert"/>
        </xsd:restriction>
      </xsd:simpleType>
    </xsd:element>
    <xsd:element name="NHO_DocumentProperty" ma:index="9" nillable="true" ma:displayName="Inn/ut/internt" ma:default="Internt" ma:description="Inn/ut/internt" ma:format="Dropdown" ma:internalName="NHO_DocumentProperty" ma:readOnly="false">
      <xsd:simpleType>
        <xsd:restriction base="dms:Choice">
          <xsd:enumeration value="Internt"/>
          <xsd:enumeration value="Ut"/>
          <xsd:enumeration value="Inn"/>
        </xsd:restriction>
      </xsd:simpleType>
    </xsd:element>
    <xsd:element name="NHO_DocumentDate" ma:index="10" nillable="true" ma:displayName="Dokumentdato" ma:description="Dokumentdato" ma:format="DateOnly" ma:internalName="NHO_DocumentDate" ma:readOnly="false">
      <xsd:simpleType>
        <xsd:restriction base="dms:DateTime"/>
      </xsd:simpleType>
    </xsd:element>
    <xsd:element name="c33924c3673147c88830f2707c1978bc" ma:index="11" nillable="true" ma:taxonomy="true" ma:internalName="c33924c3673147c88830f2707c1978bc" ma:taxonomyFieldName="NhoMmdCaseWorker" ma:displayName="Saksbehandler" ma:readOnly="false" ma:fieldId="{c33924c3-6731-47c8-8830-f2707c1978bc}" ma:sspId="9119b49b-2cc3-444e-b755-8692f4554da6" ma:termSetId="a75e361f-3881-449b-8e3a-eada1710eb38" ma:anchorId="00000000-0000-0000-0000-000000000000" ma:open="false" ma:isKeyword="false">
      <xsd:complexType>
        <xsd:sequence>
          <xsd:element ref="pc:Terms" minOccurs="0" maxOccurs="1"/>
        </xsd:sequence>
      </xsd:complexType>
    </xsd:element>
    <xsd:element name="p8a47c7619634ae9930087b62d76e394" ma:index="15" nillable="true" ma:taxonomy="true" ma:internalName="p8a47c7619634ae9930087b62d76e394" ma:taxonomyFieldName="NHO_OrganisationUnit" ma:displayName="Organisasjonsenhet" ma:readOnly="false" ma:fieldId="{98a47c76-1963-4ae9-9300-87b62d76e394}" ma:sspId="9119b49b-2cc3-444e-b755-8692f4554da6" ma:termSetId="4686cc46-fb62-423b-8caf-c5de8864a4b0" ma:anchorId="00000000-0000-0000-0000-000000000000" ma:open="false" ma:isKeyword="false">
      <xsd:complexType>
        <xsd:sequence>
          <xsd:element ref="pc:Terms" minOccurs="0" maxOccurs="1"/>
        </xsd:sequence>
      </xsd:complexType>
    </xsd:element>
    <xsd:element name="ARENA_DocumentReference" ma:index="19" nillable="true" ma:displayName="Deres referanse" ma:description="Deres referanse" ma:internalName="ARENA_DocumentReference" ma:readOnly="false">
      <xsd:simpleType>
        <xsd:restriction base="dms:Text"/>
      </xsd:simpleType>
    </xsd:element>
    <xsd:element name="ARENA_DocumentRecipient" ma:index="20" nillable="true" ma:displayName="Mottaker" ma:description="Mottaker" ma:internalName="ARENA_DocumentRecipient" ma:readOnly="false">
      <xsd:simpleType>
        <xsd:restriction base="dms:Text"/>
      </xsd:simpleType>
    </xsd:element>
    <xsd:element name="ARENA_DocumentSender" ma:index="21" nillable="true" ma:displayName="Avsender" ma:description="Avsender" ma:internalName="ARENA_DocumentSende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9ab8b6-ff35-4a4f-9f18-9cef83ce6420" elementFormDefault="qualified">
    <xsd:import namespace="http://schemas.microsoft.com/office/2006/documentManagement/types"/>
    <xsd:import namespace="http://schemas.microsoft.com/office/infopath/2007/PartnerControls"/>
    <xsd:element name="TaxCatchAll" ma:index="12" nillable="true" ma:displayName="Taxonomy Catch All Column" ma:description="" ma:hidden="true" ma:list="{44fca311-b8ef-4907-915b-532a6756ec9a}" ma:internalName="TaxCatchAll" ma:showField="CatchAllData" ma:web="4caef51f-96ac-471e-b3fb-3f27c24b13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44fca311-b8ef-4907-915b-532a6756ec9a}" ma:internalName="TaxCatchAllLabel" ma:readOnly="true" ma:showField="CatchAllDataLabel" ma:web="4caef51f-96ac-471e-b3fb-3f27c24b1340">
      <xsd:complexType>
        <xsd:complexContent>
          <xsd:extension base="dms:MultiChoiceLookup">
            <xsd:sequence>
              <xsd:element name="Value" type="dms:Lookup" maxOccurs="unbounded" minOccurs="0" nillable="true"/>
            </xsd:sequence>
          </xsd:extension>
        </xsd:complexContent>
      </xsd:complexType>
    </xsd:element>
    <xsd:element name="TaxKeywordTaxHTField" ma:index="17" nillable="true" ma:taxonomy="true" ma:internalName="TaxKeywordTaxHTField" ma:taxonomyFieldName="TaxKeyword" ma:displayName="Organisasjonsnøkkelord"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caef51f-96ac-471e-b3fb-3f27c24b1340" elementFormDefault="qualified">
    <xsd:import namespace="http://schemas.microsoft.com/office/2006/documentManagement/types"/>
    <xsd:import namespace="http://schemas.microsoft.com/office/infopath/2007/PartnerControls"/>
    <xsd:element name="_dlc_DocId" ma:index="22" nillable="true" ma:displayName="Dokument-ID-verdi" ma:description="Verdien for dokument-IDen som er tilordnet elementet." ma:internalName="_dlc_DocId" ma:readOnly="true">
      <xsd:simpleType>
        <xsd:restriction base="dms:Text"/>
      </xsd:simpleType>
    </xsd:element>
    <xsd:element name="_dlc_DocIdUrl" ma:index="23"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Fast ID" ma:description="Behold IDen ved tilleggin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749ab8b6-ff35-4a4f-9f18-9cef83ce6420"/>
    <NHO_DocumentProperty xmlns="f909def9-6662-4ec9-b2d2-41be86eee7c4">Internt</NHO_DocumentProperty>
    <ARENA_DocumentReference xmlns="f909def9-6662-4ec9-b2d2-41be86eee7c4" xsi:nil="true"/>
    <NHO_DocumentDate xmlns="f909def9-6662-4ec9-b2d2-41be86eee7c4" xsi:nil="true"/>
    <p8a47c7619634ae9930087b62d76e394 xmlns="f909def9-6662-4ec9-b2d2-41be86eee7c4">
      <Terms xmlns="http://schemas.microsoft.com/office/infopath/2007/PartnerControls"/>
    </p8a47c7619634ae9930087b62d76e394>
    <ARENA_DocumentRecipient xmlns="f909def9-6662-4ec9-b2d2-41be86eee7c4" xsi:nil="true"/>
    <TaxKeywordTaxHTField xmlns="749ab8b6-ff35-4a4f-9f18-9cef83ce6420">
      <Terms xmlns="http://schemas.microsoft.com/office/infopath/2007/PartnerControls"/>
    </TaxKeywordTaxHTField>
    <ARENA_DocumentSender xmlns="f909def9-6662-4ec9-b2d2-41be86eee7c4" xsi:nil="true"/>
    <NHO_DocumentStatus xmlns="f909def9-6662-4ec9-b2d2-41be86eee7c4">Under behandling</NHO_DocumentStatus>
    <c33924c3673147c88830f2707c1978bc xmlns="f909def9-6662-4ec9-b2d2-41be86eee7c4">
      <Terms xmlns="http://schemas.microsoft.com/office/infopath/2007/PartnerControls"/>
    </c33924c3673147c88830f2707c1978bc>
    <_dlc_DocId xmlns="4caef51f-96ac-471e-b3fb-3f27c24b1340">BERG01-1985814509-15751</_dlc_DocId>
    <_dlc_DocIdUrl xmlns="4caef51f-96ac-471e-b3fb-3f27c24b1340">
      <Url>https://nhosp.sharepoint.com/sites/Bergind/_layouts/15/DocIdRedir.aspx?ID=BERG01-1985814509-15751</Url>
      <Description>BERG01-1985814509-15751</Description>
    </_dlc_DocIdUrl>
  </documentManagement>
</p:properties>
</file>

<file path=customXml/item5.xml><?xml version="1.0" encoding="utf-8"?>
<?mso-contentType ?>
<customXsn xmlns="http://schemas.microsoft.com/office/2006/metadata/customXsn">
  <xsnLocation/>
  <cached>True</cached>
  <openByDefault>True</openByDefault>
  <xsnScope/>
</customXsn>
</file>

<file path=customXml/item6.xml><?xml version="1.0" encoding="utf-8"?>
<?mso-contentType ?>
<SharedContentType xmlns="Microsoft.SharePoint.Taxonomy.ContentTypeSync" SourceId="9119b49b-2cc3-444e-b755-8692f4554da6" ContentTypeId="0x01010024A2C8D6A070534B9CF4AD2589879B1E0401" PreviousValue="false"/>
</file>

<file path=customXml/itemProps1.xml><?xml version="1.0" encoding="utf-8"?>
<ds:datastoreItem xmlns:ds="http://schemas.openxmlformats.org/officeDocument/2006/customXml" ds:itemID="{A9F7188E-5DBD-4DF9-A50A-826377495273}">
  <ds:schemaRefs>
    <ds:schemaRef ds:uri="http://schemas.microsoft.com/sharepoint/v3/contenttype/forms"/>
  </ds:schemaRefs>
</ds:datastoreItem>
</file>

<file path=customXml/itemProps2.xml><?xml version="1.0" encoding="utf-8"?>
<ds:datastoreItem xmlns:ds="http://schemas.openxmlformats.org/officeDocument/2006/customXml" ds:itemID="{BBD43970-6BBD-462D-8DB6-F17E7F2F00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9def9-6662-4ec9-b2d2-41be86eee7c4"/>
    <ds:schemaRef ds:uri="749ab8b6-ff35-4a4f-9f18-9cef83ce6420"/>
    <ds:schemaRef ds:uri="4caef51f-96ac-471e-b3fb-3f27c24b1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43212A-9620-4360-829B-1519A2CAB5B7}">
  <ds:schemaRefs>
    <ds:schemaRef ds:uri="http://schemas.microsoft.com/sharepoint/events"/>
  </ds:schemaRefs>
</ds:datastoreItem>
</file>

<file path=customXml/itemProps4.xml><?xml version="1.0" encoding="utf-8"?>
<ds:datastoreItem xmlns:ds="http://schemas.openxmlformats.org/officeDocument/2006/customXml" ds:itemID="{666FD1C6-AEBE-4ABE-815B-6E5BA66C3783}">
  <ds:schemaRefs>
    <ds:schemaRef ds:uri="http://schemas.microsoft.com/office/2006/documentManagement/types"/>
    <ds:schemaRef ds:uri="http://schemas.microsoft.com/office/2006/metadata/properties"/>
    <ds:schemaRef ds:uri="http://purl.org/dc/terms/"/>
    <ds:schemaRef ds:uri="87aec4c0-62d1-48bf-86e9-81c800459505"/>
    <ds:schemaRef ds:uri="http://schemas.microsoft.com/sharepoint/v3"/>
    <ds:schemaRef ds:uri="http://purl.org/dc/dcmitype/"/>
    <ds:schemaRef ds:uri="http://schemas.microsoft.com/office/infopath/2007/PartnerControls"/>
    <ds:schemaRef ds:uri="http://purl.org/dc/elements/1.1/"/>
    <ds:schemaRef ds:uri="http://schemas.openxmlformats.org/package/2006/metadata/core-properties"/>
    <ds:schemaRef ds:uri="793ad56b-b905-482f-99c7-e0ad214f35d2"/>
    <ds:schemaRef ds:uri="ba54f3e0-73ed-4d68-8492-6c80dbd7d4f3"/>
    <ds:schemaRef ds:uri="http://www.w3.org/XML/1998/namespace"/>
    <ds:schemaRef ds:uri="749ab8b6-ff35-4a4f-9f18-9cef83ce6420"/>
    <ds:schemaRef ds:uri="f909def9-6662-4ec9-b2d2-41be86eee7c4"/>
    <ds:schemaRef ds:uri="4caef51f-96ac-471e-b3fb-3f27c24b1340"/>
  </ds:schemaRefs>
</ds:datastoreItem>
</file>

<file path=customXml/itemProps5.xml><?xml version="1.0" encoding="utf-8"?>
<ds:datastoreItem xmlns:ds="http://schemas.openxmlformats.org/officeDocument/2006/customXml" ds:itemID="{D33EAA02-EFDA-4822-9EB7-449927FB4668}">
  <ds:schemaRefs>
    <ds:schemaRef ds:uri="http://schemas.microsoft.com/office/2006/metadata/customXsn"/>
  </ds:schemaRefs>
</ds:datastoreItem>
</file>

<file path=customXml/itemProps6.xml><?xml version="1.0" encoding="utf-8"?>
<ds:datastoreItem xmlns:ds="http://schemas.openxmlformats.org/officeDocument/2006/customXml" ds:itemID="{D88B014A-B6DF-4DA1-9E5E-2334AED4306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697</TotalTime>
  <Words>2007</Words>
  <Application>Microsoft Office PowerPoint</Application>
  <PresentationFormat>Skjermfremvisning (16:9)</PresentationFormat>
  <Paragraphs>267</Paragraphs>
  <Slides>36</Slides>
  <Notes>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36</vt:i4>
      </vt:variant>
    </vt:vector>
  </HeadingPairs>
  <TitlesOfParts>
    <vt:vector size="40" baseType="lpstr">
      <vt:lpstr>Arial</vt:lpstr>
      <vt:lpstr>Calibri</vt:lpstr>
      <vt:lpstr>Times</vt:lpstr>
      <vt:lpstr>Office-tema</vt:lpstr>
      <vt:lpstr>Overblikk over mineralnæringen</vt:lpstr>
      <vt:lpstr>Agenda</vt:lpstr>
      <vt:lpstr>Definisjoner</vt:lpstr>
      <vt:lpstr>Metaller / Mineraler </vt:lpstr>
      <vt:lpstr>Definisjoner</vt:lpstr>
      <vt:lpstr>”Tonnasje”</vt:lpstr>
      <vt:lpstr>”Gehalt”</vt:lpstr>
      <vt:lpstr>Sektorene I mineralindustrien</vt:lpstr>
      <vt:lpstr>Sektorene i mineralindustrien</vt:lpstr>
      <vt:lpstr>Industrimineraler vs metalliske malmer</vt:lpstr>
      <vt:lpstr>Verdien av metalliske malmer</vt:lpstr>
      <vt:lpstr>Verdisetting av industrimineraler</vt:lpstr>
      <vt:lpstr>PowerPoint-presentasjon</vt:lpstr>
      <vt:lpstr>Byggeråstoffer</vt:lpstr>
      <vt:lpstr>Produksjonsutvikling (DirMin)</vt:lpstr>
      <vt:lpstr>Ressurser og reserver</vt:lpstr>
      <vt:lpstr>Bre-X skandalen - 1993</vt:lpstr>
      <vt:lpstr>Økonomisk klassifisering av mineralforekomster</vt:lpstr>
      <vt:lpstr>PERC</vt:lpstr>
      <vt:lpstr>Ressurs</vt:lpstr>
      <vt:lpstr>Reserve</vt:lpstr>
      <vt:lpstr>Økonomisk klassifisering av mineralforekomster </vt:lpstr>
      <vt:lpstr>Mineral Ressurs</vt:lpstr>
      <vt:lpstr>Malm Reserve</vt:lpstr>
      <vt:lpstr>Ressurser vs Reserver</vt:lpstr>
      <vt:lpstr>PowerPoint-presentasjon</vt:lpstr>
      <vt:lpstr>Aktørene I mineralindustrien</vt:lpstr>
      <vt:lpstr>Bergindustri</vt:lpstr>
      <vt:lpstr>PowerPoint-presentasjon</vt:lpstr>
      <vt:lpstr>Inndeling av bransjen etter størrelse</vt:lpstr>
      <vt:lpstr>Finansiering av gruveprosjekter</vt:lpstr>
      <vt:lpstr>Feasibility (lønnsomhets-) studie</vt:lpstr>
      <vt:lpstr>Topp 10 verdens største gruveselskap</vt:lpstr>
      <vt:lpstr>Koblingen mellom næring og industriell bearbeiding</vt:lpstr>
      <vt:lpstr>Sikre egen råvaretilgang</vt:lpstr>
      <vt:lpstr>Takk for meg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 Kurt Aasly 24. november</dc:title>
  <dc:creator>Kurt Aasly</dc:creator>
  <cp:lastModifiedBy>Eli Tho Holen</cp:lastModifiedBy>
  <cp:revision>6</cp:revision>
  <dcterms:created xsi:type="dcterms:W3CDTF">2020-11-23T21:52:52Z</dcterms:created>
  <dcterms:modified xsi:type="dcterms:W3CDTF">2021-01-06T08:28:28Z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0x01010024A2C8D6A070534B9CF4AD2589879B1E040100510D1AA93E1C7449A9E07A0C73C138E6</vt:lpwstr>
  </property>
  <property fmtid="{D5CDD505-2E9C-101B-9397-08002B2CF9AE}" pid="3" name="DssFunksjon">
    <vt:lpwstr/>
  </property>
  <property fmtid="{D5CDD505-2E9C-101B-9397-08002B2CF9AE}" pid="4" name="DssAvdeling">
    <vt:lpwstr>2;#Næringspolitisk avdeling (NP)|b6acbf52-cced-4986-93aa-1a20938f9d58</vt:lpwstr>
  </property>
  <property fmtid="{D5CDD505-2E9C-101B-9397-08002B2CF9AE}" pid="5" name="DssDepartement">
    <vt:lpwstr/>
  </property>
  <property fmtid="{D5CDD505-2E9C-101B-9397-08002B2CF9AE}" pid="6" name="DssRomtype">
    <vt:lpwstr/>
  </property>
  <property fmtid="{D5CDD505-2E9C-101B-9397-08002B2CF9AE}" pid="7" name="DssEmneord">
    <vt:lpwstr/>
  </property>
  <property fmtid="{D5CDD505-2E9C-101B-9397-08002B2CF9AE}" pid="8" name="_dlc_DocIdItemGuid">
    <vt:lpwstr>c10ffb2d-7ec8-4c66-bb31-76924c722b48</vt:lpwstr>
  </property>
</Properties>
</file>